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7"/>
  </p:notesMasterIdLst>
  <p:handoutMasterIdLst>
    <p:handoutMasterId r:id="rId108"/>
  </p:handoutMasterIdLst>
  <p:sldIdLst>
    <p:sldId id="286" r:id="rId2"/>
    <p:sldId id="290" r:id="rId3"/>
    <p:sldId id="287" r:id="rId4"/>
    <p:sldId id="288" r:id="rId5"/>
    <p:sldId id="289" r:id="rId6"/>
    <p:sldId id="291" r:id="rId7"/>
    <p:sldId id="284" r:id="rId8"/>
    <p:sldId id="264" r:id="rId9"/>
    <p:sldId id="282" r:id="rId10"/>
    <p:sldId id="265" r:id="rId11"/>
    <p:sldId id="266" r:id="rId12"/>
    <p:sldId id="267" r:id="rId13"/>
    <p:sldId id="270" r:id="rId14"/>
    <p:sldId id="292" r:id="rId15"/>
    <p:sldId id="293" r:id="rId16"/>
    <p:sldId id="271" r:id="rId17"/>
    <p:sldId id="272" r:id="rId18"/>
    <p:sldId id="273" r:id="rId19"/>
    <p:sldId id="274" r:id="rId20"/>
    <p:sldId id="295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12" r:id="rId29"/>
    <p:sldId id="313" r:id="rId30"/>
    <p:sldId id="314" r:id="rId31"/>
    <p:sldId id="315" r:id="rId32"/>
    <p:sldId id="316" r:id="rId33"/>
    <p:sldId id="320" r:id="rId34"/>
    <p:sldId id="321" r:id="rId35"/>
    <p:sldId id="322" r:id="rId36"/>
    <p:sldId id="310" r:id="rId37"/>
    <p:sldId id="324" r:id="rId38"/>
    <p:sldId id="325" r:id="rId39"/>
    <p:sldId id="326" r:id="rId40"/>
    <p:sldId id="327" r:id="rId41"/>
    <p:sldId id="329" r:id="rId42"/>
    <p:sldId id="328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  <p:sldId id="347" r:id="rId61"/>
    <p:sldId id="348" r:id="rId62"/>
    <p:sldId id="349" r:id="rId63"/>
    <p:sldId id="350" r:id="rId64"/>
    <p:sldId id="351" r:id="rId65"/>
    <p:sldId id="352" r:id="rId66"/>
    <p:sldId id="353" r:id="rId67"/>
    <p:sldId id="354" r:id="rId68"/>
    <p:sldId id="358" r:id="rId69"/>
    <p:sldId id="357" r:id="rId70"/>
    <p:sldId id="356" r:id="rId71"/>
    <p:sldId id="359" r:id="rId72"/>
    <p:sldId id="360" r:id="rId73"/>
    <p:sldId id="361" r:id="rId74"/>
    <p:sldId id="363" r:id="rId75"/>
    <p:sldId id="365" r:id="rId76"/>
    <p:sldId id="366" r:id="rId77"/>
    <p:sldId id="367" r:id="rId78"/>
    <p:sldId id="368" r:id="rId79"/>
    <p:sldId id="369" r:id="rId80"/>
    <p:sldId id="370" r:id="rId81"/>
    <p:sldId id="372" r:id="rId82"/>
    <p:sldId id="373" r:id="rId83"/>
    <p:sldId id="374" r:id="rId84"/>
    <p:sldId id="375" r:id="rId85"/>
    <p:sldId id="377" r:id="rId86"/>
    <p:sldId id="378" r:id="rId87"/>
    <p:sldId id="379" r:id="rId88"/>
    <p:sldId id="386" r:id="rId89"/>
    <p:sldId id="381" r:id="rId90"/>
    <p:sldId id="382" r:id="rId91"/>
    <p:sldId id="383" r:id="rId92"/>
    <p:sldId id="387" r:id="rId93"/>
    <p:sldId id="388" r:id="rId94"/>
    <p:sldId id="390" r:id="rId95"/>
    <p:sldId id="391" r:id="rId96"/>
    <p:sldId id="392" r:id="rId97"/>
    <p:sldId id="393" r:id="rId98"/>
    <p:sldId id="394" r:id="rId99"/>
    <p:sldId id="395" r:id="rId100"/>
    <p:sldId id="396" r:id="rId101"/>
    <p:sldId id="397" r:id="rId102"/>
    <p:sldId id="398" r:id="rId103"/>
    <p:sldId id="399" r:id="rId104"/>
    <p:sldId id="362" r:id="rId105"/>
    <p:sldId id="400" r:id="rId10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wner\Documents\My%20Dropbox\2100WQ\Spring%202011%20(avery%20point)\Lab\College%20Life%20group\Interaction%20graph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/>
              <a:t>The Effects of Childhood</a:t>
            </a:r>
            <a:r>
              <a:rPr lang="en-US" sz="2000" baseline="0" dirty="0"/>
              <a:t> Trauma on Adult Depression Moderated by Gender</a:t>
            </a:r>
            <a:endParaRPr lang="en-US" sz="20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1343416616379434"/>
          <c:y val="0.17191238208271006"/>
          <c:w val="0.79150946138217004"/>
          <c:h val="0.72484926717403475"/>
        </c:manualLayout>
      </c:layout>
      <c:lineChart>
        <c:grouping val="standard"/>
        <c:varyColors val="0"/>
        <c:ser>
          <c:idx val="0"/>
          <c:order val="0"/>
          <c:tx>
            <c:strRef>
              <c:f>Sheet1!$I$15</c:f>
              <c:strCache>
                <c:ptCount val="1"/>
                <c:pt idx="0">
                  <c:v>Male</c:v>
                </c:pt>
              </c:strCache>
            </c:strRef>
          </c:tx>
          <c:dPt>
            <c:idx val="1"/>
            <c:bubble3D val="0"/>
            <c:spPr>
              <a:ln w="38100"/>
            </c:spPr>
          </c:dPt>
          <c:cat>
            <c:strRef>
              <c:f>Sheet1!$J$14:$K$14</c:f>
              <c:strCache>
                <c:ptCount val="2"/>
                <c:pt idx="0">
                  <c:v>Low</c:v>
                </c:pt>
                <c:pt idx="1">
                  <c:v>High</c:v>
                </c:pt>
              </c:strCache>
            </c:strRef>
          </c:cat>
          <c:val>
            <c:numRef>
              <c:f>Sheet1!$J$15:$K$15</c:f>
              <c:numCache>
                <c:formatCode>General</c:formatCode>
                <c:ptCount val="2"/>
                <c:pt idx="0">
                  <c:v>7.0862400000000072</c:v>
                </c:pt>
                <c:pt idx="1">
                  <c:v>7.5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Sheet1!$I$16</c:f>
              <c:strCache>
                <c:ptCount val="1"/>
                <c:pt idx="0">
                  <c:v>Female</c:v>
                </c:pt>
              </c:strCache>
            </c:strRef>
          </c:tx>
          <c:spPr>
            <a:ln w="38100">
              <a:prstDash val="dash"/>
            </a:ln>
          </c:spPr>
          <c:cat>
            <c:strRef>
              <c:f>Sheet1!$J$14:$K$14</c:f>
              <c:strCache>
                <c:ptCount val="2"/>
                <c:pt idx="0">
                  <c:v>Low</c:v>
                </c:pt>
                <c:pt idx="1">
                  <c:v>High</c:v>
                </c:pt>
              </c:strCache>
            </c:strRef>
          </c:cat>
          <c:val>
            <c:numRef>
              <c:f>Sheet1!$J$16:$K$16</c:f>
              <c:numCache>
                <c:formatCode>General</c:formatCode>
                <c:ptCount val="2"/>
                <c:pt idx="0">
                  <c:v>4.8616583510961799</c:v>
                </c:pt>
                <c:pt idx="1">
                  <c:v>7.5050951517763815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44392144"/>
        <c:axId val="-1944393776"/>
      </c:lineChart>
      <c:catAx>
        <c:axId val="-1944392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Childhood</a:t>
                </a:r>
                <a:r>
                  <a:rPr lang="en-US" sz="1800" baseline="0" dirty="0"/>
                  <a:t> Trauma</a:t>
                </a:r>
                <a:endParaRPr lang="en-US" sz="18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-1944393776"/>
        <c:crosses val="autoZero"/>
        <c:auto val="1"/>
        <c:lblAlgn val="ctr"/>
        <c:lblOffset val="100"/>
        <c:noMultiLvlLbl val="0"/>
      </c:catAx>
      <c:valAx>
        <c:axId val="-1944393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/>
                  <a:t>Adult</a:t>
                </a:r>
                <a:r>
                  <a:rPr lang="en-US" sz="1800" baseline="0" dirty="0"/>
                  <a:t> Depression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944392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81192568055485"/>
          <c:y val="0.46247664740835887"/>
          <c:w val="0.15180328519374209"/>
          <c:h val="0.16781865900274792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36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C1A3E43-E889-41AE-B969-38650D6D3819}" type="datetimeFigureOut">
              <a:rPr lang="en-US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5CEC38C-8AE3-4A43-B60E-FB8AE2D75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6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A5BA50-A869-45E4-A431-855D754C2EFC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0573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0E688B-42A5-49AE-BE97-A62B8CBA544B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59015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0E2C03-E705-4234-9B05-4EDF2FD6630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5447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AFEC3-ACA7-4851-84D4-20B07113CBBD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1015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FBEDC5-384F-411C-BB0A-B9D4002F606B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31989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8399A3-730A-4F1C-89B0-A9F18A327973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24396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15E2A0-5685-43D4-B90A-6F16EF4ED33A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29887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B2DCB5-6468-4FD3-8F05-DCC65B9102D1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46818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22CD2C-9B08-461A-BDC1-D79D7AFAAD5B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25974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4C12DB-345B-4FAB-9479-4078F47B8FB5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269897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68152F-5C2F-4B2A-B1E9-91E5043C1A56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9196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0F2BB-4D82-4A0C-88D8-B30F07764727}" type="slidenum">
              <a:rPr lang="en-US" smtClean="0"/>
              <a:pPr/>
              <a:t>7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59458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14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49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1D2E6B-BDD2-4E07-ACAF-9F0042604E49}" type="slidenum">
              <a:rPr lang="en-US" altLang="en-US" smtClean="0"/>
              <a:pPr eaLnBrk="1" hangingPunct="1"/>
              <a:t>48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3474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9E683C-51BA-4A34-9B60-5CEE98ECB196}" type="slidenum">
              <a:rPr lang="en-US" altLang="en-US" smtClean="0"/>
              <a:pPr eaLnBrk="1" hangingPunct="1"/>
              <a:t>49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44822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216575-A5A0-4E8C-9C3A-4EE02AAAA6B3}" type="slidenum">
              <a:rPr lang="en-US" altLang="en-US" smtClean="0"/>
              <a:pPr eaLnBrk="1" hangingPunct="1"/>
              <a:t>50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40274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262577-13C4-47D0-A684-5F6713C64CAF}" type="slidenum">
              <a:rPr lang="en-US" altLang="en-US" smtClean="0"/>
              <a:pPr eaLnBrk="1" hangingPunct="1"/>
              <a:t>51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29387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9F2EA1-67FD-45F7-9E72-B26A2B34969B}" type="slidenum">
              <a:rPr lang="en-US" altLang="en-US" smtClean="0"/>
              <a:pPr eaLnBrk="1" hangingPunct="1"/>
              <a:t>52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86621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903A22-015D-4057-A3EB-03473A636EAD}" type="slidenum">
              <a:rPr lang="en-US" altLang="en-US" smtClean="0"/>
              <a:pPr eaLnBrk="1" hangingPunct="1"/>
              <a:t>53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79710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AAFE61-7487-49E8-9D1F-A814C3A6EE63}" type="slidenum">
              <a:rPr lang="en-US" altLang="en-US" smtClean="0"/>
              <a:pPr eaLnBrk="1" hangingPunct="1"/>
              <a:t>54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43606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20A59D-DD8A-4725-82AC-5C6CC54D2269}" type="slidenum">
              <a:rPr lang="en-US" altLang="en-US" smtClean="0"/>
              <a:pPr eaLnBrk="1" hangingPunct="1"/>
              <a:t>55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01927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87CB8-D8C6-4563-A432-A9C812BC0F11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44807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F2505B-1E0E-4BF1-9A9B-7F5C76A096F8}" type="slidenum">
              <a:rPr lang="en-US" altLang="en-US" smtClean="0"/>
              <a:pPr eaLnBrk="1" hangingPunct="1"/>
              <a:t>56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240436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805286-0690-4D26-AAE5-7C4F53D524A8}" type="slidenum">
              <a:rPr lang="en-US" altLang="en-US" smtClean="0"/>
              <a:pPr eaLnBrk="1" hangingPunct="1"/>
              <a:t>57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749567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1DE5AC-A609-4580-A6FF-D3A67AF93554}" type="slidenum">
              <a:rPr lang="en-US" altLang="en-US" smtClean="0"/>
              <a:pPr eaLnBrk="1" hangingPunct="1"/>
              <a:t>58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024588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469031-CB5A-4B57-BB2D-BC54984CB076}" type="slidenum">
              <a:rPr lang="en-US" altLang="en-US" smtClean="0"/>
              <a:pPr eaLnBrk="1" hangingPunct="1"/>
              <a:t>59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66756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5E3E16-C56C-474D-87B9-6F123D11E227}" type="slidenum">
              <a:rPr lang="en-US" altLang="en-US" smtClean="0"/>
              <a:pPr eaLnBrk="1" hangingPunct="1"/>
              <a:t>67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494215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950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103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532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EC38C-8AE3-4A43-B60E-FB8AE2D7505D}" type="slidenum">
              <a:rPr lang="en-US" smtClean="0"/>
              <a:pPr>
                <a:defRPr/>
              </a:pPr>
              <a:t>105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581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681513-6B32-443F-83F7-FF7DC270E730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24299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BFB9C-3A99-49B7-A9F3-F9EC2668D3FE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69944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B416A7-4FEE-49F5-A523-2E4D083DADEA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05247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606AE1-8954-47D9-9E77-28D27B9D0A78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2115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DF6A78-E269-4F18-90B4-12B200FB8396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16621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155978-7222-4F7B-BFBF-B29A6BF0AA81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6011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C71961-CB13-4660-BE4B-9D229BB24E54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E6C7-58FA-46FE-8853-237F473195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7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1703ED-4DD1-4307-A8E4-6121667D0B6D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59233-CF18-468E-B2DC-39041A62CB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10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1C5464-4063-4D58-AF43-13C53031AF8C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D69E7-3A1C-4F7F-B73F-842D1CAB42B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2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583D4-9666-4794-BF8C-67BE97832E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36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55B17-91EB-4F34-A693-7392E93B7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34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428A4-03CD-4910-8CC2-8F8A32113B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5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57669-B2E0-49DB-A6DE-3E2C742F6A57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AB4D9-BE4A-4DB1-ABDF-449B1A56E3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5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B8E61-04D1-4182-95A0-606670D0C587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AA92C-EB79-46C6-8BE6-6422A34E94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15F5BB-ECD5-449C-99F8-701BA80B16E2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FA388-5A4D-46E1-838E-9E4DA560E2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0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A3D3B-0272-4186-AB3C-0B85843EDA91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06B62-4691-4364-9E9A-43DF98DA65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8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6A15AD-1A8D-4CF2-9B75-9CD2F4263CD0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1B83F-1DAA-4043-B04C-78395ABDF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B2BE90-8622-4BC0-92BE-9903174413B7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AD329-47B1-4D19-A913-B3A72C93E6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6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96D6A1-9C77-4B9C-A103-3837AAA615C9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02E988-98C3-416B-B2AF-6A3C3FC7967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595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4FF77-3300-4425-B118-37D7F93F458F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16ACB-0123-484E-AF52-C17FB5BFB1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9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C88A589-DFC6-4851-87A5-85A5B48500CE}" type="datetimeFigureOut">
              <a:rPr lang="en-US" smtClean="0"/>
              <a:pPr>
                <a:defRPr/>
              </a:pPr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6A1ED3-28B2-4A4D-A0F5-6BDC7501F6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0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1295400" y="685800"/>
            <a:ext cx="6400800" cy="441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8800" dirty="0" smtClean="0">
                <a:solidFill>
                  <a:schemeClr val="tx1"/>
                </a:solidFill>
              </a:rPr>
              <a:t>Dyadic Data</a:t>
            </a:r>
            <a:r>
              <a:rPr lang="en-US" sz="8800" dirty="0">
                <a:solidFill>
                  <a:schemeClr val="tx1"/>
                </a:solidFill>
              </a:rPr>
              <a:t> </a:t>
            </a:r>
            <a:r>
              <a:rPr lang="en-US" sz="8800" dirty="0" smtClean="0">
                <a:solidFill>
                  <a:schemeClr val="tx1"/>
                </a:solidFill>
              </a:rPr>
              <a:t>Analysis</a:t>
            </a:r>
          </a:p>
          <a:p>
            <a:pPr eaLnBrk="1" hangingPunct="1"/>
            <a:r>
              <a:rPr lang="en-US" sz="5400" dirty="0" smtClean="0">
                <a:solidFill>
                  <a:schemeClr val="tx1"/>
                </a:solidFill>
              </a:rPr>
              <a:t>Tessa V. West</a:t>
            </a:r>
          </a:p>
          <a:p>
            <a:pPr eaLnBrk="1" hangingPunct="1"/>
            <a:endParaRPr lang="en-US" sz="88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88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D1B28-8E5C-4D4E-8296-817DF41C93D7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5" name="Picture 13" descr="NYU_Tor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953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64563" cy="10668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Types of Variables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6200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Between Dyads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Variable varies from dyad to dyad, BUT within each dyad all individuals have the same score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 smtClean="0"/>
              <a:t>Length of relationship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 smtClean="0"/>
              <a:t>Gender in homosexual couples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800" dirty="0" smtClean="0"/>
              <a:t>Similarity of the members</a:t>
            </a:r>
          </a:p>
          <a:p>
            <a:pPr lvl="2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4000" dirty="0" smtClean="0"/>
              <a:t>X</a:t>
            </a:r>
            <a:r>
              <a:rPr lang="en-US" sz="4000" baseline="-25000" dirty="0" smtClean="0"/>
              <a:t>1</a:t>
            </a:r>
            <a:r>
              <a:rPr lang="en-US" sz="4000" dirty="0" smtClean="0"/>
              <a:t> = X</a:t>
            </a:r>
            <a:r>
              <a:rPr lang="en-US" sz="4000" baseline="-25000" dirty="0" smtClean="0"/>
              <a:t>2</a:t>
            </a:r>
          </a:p>
          <a:p>
            <a:pPr marL="640080" lvl="2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4000" baseline="-25000" dirty="0" smtClean="0"/>
              <a:t>(called a </a:t>
            </a:r>
            <a:r>
              <a:rPr lang="en-US" sz="4000" i="1" baseline="-25000" dirty="0" smtClean="0"/>
              <a:t>level 2</a:t>
            </a:r>
            <a:r>
              <a:rPr lang="en-US" sz="4000" baseline="-25000" dirty="0" smtClean="0"/>
              <a:t> variable in multilevel modeling)</a:t>
            </a:r>
          </a:p>
          <a:p>
            <a:pPr lvl="2"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4000" baseline="-25000" dirty="0" smtClean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43B8D-2DC0-4BB2-A911-82AE325FC356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Level of Measurement of the  Moderator: Between-Dyads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Indistinguishable: Two moderation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actor effect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partner effect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Distinguishable: Four moderation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actor effect for each member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partner effect for each member</a:t>
            </a:r>
          </a:p>
          <a:p>
            <a:pPr lvl="2"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919170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Moderator Mixed </a:t>
            </a:r>
            <a:br>
              <a:rPr lang="en-US" dirty="0" smtClean="0"/>
            </a:br>
            <a:r>
              <a:rPr lang="en-US" dirty="0" smtClean="0"/>
              <a:t>(e.g., closeness)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4000" dirty="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6238"/>
            <a:ext cx="83820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Indistinguishable: Four moderation effects</a:t>
            </a:r>
          </a:p>
          <a:p>
            <a:pPr lvl="1" eaLnBrk="1" hangingPunct="1"/>
            <a:r>
              <a:rPr lang="en-US" sz="3200" dirty="0" smtClean="0"/>
              <a:t>actor effect moderated by each member’s closeness</a:t>
            </a:r>
          </a:p>
          <a:p>
            <a:pPr lvl="1" eaLnBrk="1" hangingPunct="1"/>
            <a:r>
              <a:rPr lang="en-US" sz="3200" dirty="0" smtClean="0"/>
              <a:t>partner effect moderated by each member’s closeness</a:t>
            </a:r>
          </a:p>
          <a:p>
            <a:pPr eaLnBrk="1" hangingPunct="1"/>
            <a:r>
              <a:rPr lang="en-US" dirty="0" smtClean="0"/>
              <a:t>Distinguishable: Eight moderation effects</a:t>
            </a:r>
          </a:p>
          <a:p>
            <a:pPr lvl="1" eaLnBrk="1" hangingPunct="1"/>
            <a:r>
              <a:rPr lang="en-US" sz="3200" dirty="0" smtClean="0"/>
              <a:t>Each of the above also moderated by member type (e.g., husband and wife)</a:t>
            </a:r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079841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Mixed Moderators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Actor-only moderator</a:t>
            </a:r>
          </a:p>
          <a:p>
            <a:r>
              <a:rPr lang="en-US" dirty="0" smtClean="0"/>
              <a:t>Partner-only moderator</a:t>
            </a:r>
          </a:p>
          <a:p>
            <a:r>
              <a:rPr lang="en-US" dirty="0" smtClean="0"/>
              <a:t>Sum (or average) of actor and partner moderator variables (couple moderator)</a:t>
            </a:r>
          </a:p>
          <a:p>
            <a:r>
              <a:rPr lang="en-US" dirty="0" smtClean="0"/>
              <a:t>Difference between actor and partner moderator variables (contrast moderator)</a:t>
            </a:r>
          </a:p>
        </p:txBody>
      </p:sp>
    </p:spTree>
    <p:extLst>
      <p:ext uri="{BB962C8B-B14F-4D97-AF65-F5344CB8AC3E}">
        <p14:creationId xmlns:p14="http://schemas.microsoft.com/office/powerpoint/2010/main" val="145874040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handout called “moderation.doc”</a:t>
            </a:r>
          </a:p>
          <a:p>
            <a:r>
              <a:rPr lang="en-US" dirty="0" smtClean="0"/>
              <a:t>See syntax called “</a:t>
            </a:r>
            <a:r>
              <a:rPr lang="en-US" dirty="0" err="1" smtClean="0"/>
              <a:t>moderation.sps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acittellipairwise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Supplemental handout called “moderation interaction approach annotated”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9097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up handout called “presentation.doc”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9132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Time analysis</a:t>
            </a:r>
          </a:p>
          <a:p>
            <a:r>
              <a:rPr lang="en-US" dirty="0" smtClean="0"/>
              <a:t>Growth Curve analysis </a:t>
            </a:r>
          </a:p>
          <a:p>
            <a:r>
              <a:rPr lang="en-US" dirty="0" smtClean="0"/>
              <a:t>Stability and Influence</a:t>
            </a:r>
          </a:p>
          <a:p>
            <a:r>
              <a:rPr lang="en-US" dirty="0" smtClean="0"/>
              <a:t>APIM</a:t>
            </a:r>
          </a:p>
          <a:p>
            <a:r>
              <a:rPr lang="en-US" dirty="0" smtClean="0"/>
              <a:t>Repeated measures</a:t>
            </a:r>
          </a:p>
          <a:p>
            <a:pPr lvl="1"/>
            <a:r>
              <a:rPr lang="en-US" dirty="0" smtClean="0"/>
              <a:t>See West (2013) in readings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7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335963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 smtClean="0"/>
              <a:t>Within Dyads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5344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Variable varies from person to person within a dyad, BUT there is no variation on the dyad average from dyad to dyad.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Gender in heterosexual couples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Percent time talking in a dyad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Reward allocation if each dyad is assigned the same total amount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+ X</a:t>
            </a:r>
            <a:r>
              <a:rPr lang="en-US" baseline="-25000" dirty="0" smtClean="0"/>
              <a:t>2 </a:t>
            </a:r>
            <a:r>
              <a:rPr lang="en-US" dirty="0" smtClean="0"/>
              <a:t>equals the same value for each dyad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If in the data, there is a dichotomous within-dyads variable, then dyad members can be distinguished on that variable.</a:t>
            </a:r>
            <a:endParaRPr lang="en-US" baseline="-250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32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E0D0A-0E57-443B-B6E2-978B36CB5F9B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Mixed Variable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77724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Variable varies both between dyads and within dyads.  In a given dyad, the two members may differ in their scores, and there is variation across dyads in the average score.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Age in married couples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Motivation of opponents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Gender (if both homosexual and heterosexual couples are included in the study)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Most outcome variables are mixed variables.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00534C-4730-44DC-9E82-172606E6F5FD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z="5400" b="1" dirty="0" smtClean="0"/>
              <a:t>It can be complicated…</a:t>
            </a:r>
            <a:endParaRPr lang="en-US" sz="54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447800"/>
            <a:ext cx="7772400" cy="52736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600" smtClean="0"/>
              <a:t>The same variable can be between-dyads, within-dyads, or mixed in the data.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smtClean="0"/>
              <a:t>Gender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600" smtClean="0"/>
              <a:t>Between:  Same gendered roommates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600" smtClean="0"/>
              <a:t>Within: Heterosexual married couples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600" smtClean="0"/>
              <a:t>Mixed: Friends where some are same gendered and others are mixed gendered.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0CAA429-E2D0-4161-AA2C-D4209EAF59F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400" b="1" dirty="0" smtClean="0"/>
              <a:t>Levels of Measurement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Interval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Interval between the numbers is constant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Difference between 3 and 5 is the same as the difference between 12 and 14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Does not necessarily assume absolute zero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Absolute zero is when 0 = total absence of variable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Absolute zero is necessary to say that someone is twice as high on a variable than another person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 this workshop, the outcome measures are  assumed to be interval scales.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400" b="1" dirty="0" smtClean="0"/>
              <a:t>Levels of Measurement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Nominal</a:t>
            </a:r>
          </a:p>
          <a:p>
            <a:pPr lvl="1" eaLnBrk="1" hangingPunct="1"/>
            <a:r>
              <a:rPr lang="en-US" smtClean="0"/>
              <a:t>Numbers refer to discrete categories and are only meant to label or differentiate the categories</a:t>
            </a:r>
          </a:p>
          <a:p>
            <a:pPr lvl="2" eaLnBrk="1" hangingPunct="1"/>
            <a:r>
              <a:rPr lang="en-US" smtClean="0"/>
              <a:t>Gender:  1 = Men and 0 = Women</a:t>
            </a:r>
          </a:p>
          <a:p>
            <a:pPr lvl="2" eaLnBrk="1" hangingPunct="1"/>
            <a:r>
              <a:rPr lang="en-US" smtClean="0"/>
              <a:t>Cooperate or not</a:t>
            </a:r>
          </a:p>
          <a:p>
            <a:pPr lvl="1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6600" b="1" dirty="0" smtClean="0"/>
              <a:t>Types of </a:t>
            </a:r>
            <a:br>
              <a:rPr lang="en-US" sz="6600" b="1" dirty="0" smtClean="0"/>
            </a:br>
            <a:r>
              <a:rPr lang="en-US" sz="6600" b="1" dirty="0" smtClean="0"/>
              <a:t>Dyadic Designs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E42AA1A-2E7C-4657-89AF-ABB9946BE592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Standard Dyadic Design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143000"/>
            <a:ext cx="7772400" cy="4572000"/>
          </a:xfrm>
        </p:spPr>
        <p:txBody>
          <a:bodyPr/>
          <a:lstStyle/>
          <a:p>
            <a:pPr eaLnBrk="1" hangingPunct="1">
              <a:buSzPct val="50000"/>
            </a:pPr>
            <a:r>
              <a:rPr lang="en-US" sz="3600" dirty="0" smtClean="0"/>
              <a:t>Each person has one and only one partner. </a:t>
            </a:r>
          </a:p>
          <a:p>
            <a:pPr eaLnBrk="1" hangingPunct="1">
              <a:buSzPct val="50000"/>
            </a:pPr>
            <a:r>
              <a:rPr lang="en-US" sz="3600" dirty="0" smtClean="0"/>
              <a:t>About 75% of research with standard dyadic design</a:t>
            </a:r>
          </a:p>
          <a:p>
            <a:pPr eaLnBrk="1" hangingPunct="1">
              <a:buSzPct val="50000"/>
            </a:pPr>
            <a:r>
              <a:rPr lang="en-US" sz="3600" dirty="0" smtClean="0"/>
              <a:t>Examples:  Dating couples, married couples, friends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E737642-1EB0-444B-B92C-9E9E07CDD69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895600" y="1828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5486400" y="18288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981200" y="4038600"/>
            <a:ext cx="609600" cy="609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429000" y="4648200"/>
            <a:ext cx="609600" cy="609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7620000" y="2667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6934200" y="4800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>
            <a:off x="7315200" y="3200400"/>
            <a:ext cx="5334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2590800" y="4419600"/>
            <a:ext cx="914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5638800" y="2438400"/>
            <a:ext cx="152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H="1">
            <a:off x="3352800" y="1219200"/>
            <a:ext cx="381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1219200" y="137160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181600"/>
            <a:ext cx="7772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/>
              <a:t>Standard Design</a:t>
            </a:r>
          </a:p>
        </p:txBody>
      </p:sp>
      <p:sp>
        <p:nvSpPr>
          <p:cNvPr id="18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674ADE0-D5D0-490C-9D4C-AFA62BF9DC2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  <p:bldP spid="4110" grpId="0" animBg="1"/>
      <p:bldP spid="4111" grpId="0" animBg="1"/>
      <p:bldP spid="41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95600" y="1828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5486400" y="1828800"/>
            <a:ext cx="609600" cy="6096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1981200" y="4038600"/>
            <a:ext cx="609600" cy="609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3429000" y="4648200"/>
            <a:ext cx="609600" cy="609600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7620000" y="2667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chemeClr val="accent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6934200" y="4800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>
            <a:off x="7315200" y="3200400"/>
            <a:ext cx="5334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2590800" y="4419600"/>
            <a:ext cx="914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5638800" y="2438400"/>
            <a:ext cx="152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H="1">
            <a:off x="3352800" y="1219200"/>
            <a:ext cx="381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1219200" y="137160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472545"/>
            <a:ext cx="7772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5400" b="1" dirty="0" smtClean="0"/>
              <a:t>Standard Design - Distinguishable </a:t>
            </a:r>
          </a:p>
        </p:txBody>
      </p:sp>
      <p:sp>
        <p:nvSpPr>
          <p:cNvPr id="19" name="Cross 18"/>
          <p:cNvSpPr/>
          <p:nvPr/>
        </p:nvSpPr>
        <p:spPr>
          <a:xfrm>
            <a:off x="762000" y="609600"/>
            <a:ext cx="838200" cy="914400"/>
          </a:xfrm>
          <a:prstGeom prst="plus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0" name="Cross 19"/>
          <p:cNvSpPr/>
          <p:nvPr/>
        </p:nvSpPr>
        <p:spPr>
          <a:xfrm>
            <a:off x="7543800" y="2514600"/>
            <a:ext cx="838200" cy="914400"/>
          </a:xfrm>
          <a:prstGeom prst="plu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1" name="Cross 20"/>
          <p:cNvSpPr/>
          <p:nvPr/>
        </p:nvSpPr>
        <p:spPr>
          <a:xfrm>
            <a:off x="5181600" y="3352800"/>
            <a:ext cx="838200" cy="914400"/>
          </a:xfrm>
          <a:prstGeom prst="plus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2" name="Cross 21"/>
          <p:cNvSpPr/>
          <p:nvPr/>
        </p:nvSpPr>
        <p:spPr>
          <a:xfrm>
            <a:off x="3581400" y="533400"/>
            <a:ext cx="838200" cy="914400"/>
          </a:xfrm>
          <a:prstGeom prst="plus">
            <a:avLst/>
          </a:prstGeom>
          <a:solidFill>
            <a:srgbClr val="33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3" name="Cross 22"/>
          <p:cNvSpPr/>
          <p:nvPr/>
        </p:nvSpPr>
        <p:spPr>
          <a:xfrm>
            <a:off x="1905000" y="3886200"/>
            <a:ext cx="838200" cy="914400"/>
          </a:xfrm>
          <a:prstGeom prst="plus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2404215-6E69-41BC-904A-B3F0663741C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  <p:bldP spid="4110" grpId="0" animBg="1"/>
      <p:bldP spid="4111" grpId="0" animBg="1"/>
      <p:bldP spid="41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z="5400" dirty="0" smtClean="0"/>
              <a:t>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173163" y="1371600"/>
            <a:ext cx="77724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Definitions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Nonindependence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 Datasets</a:t>
            </a:r>
          </a:p>
          <a:p>
            <a:pPr eaLnBrk="1" hangingPunct="1"/>
            <a:r>
              <a:rPr lang="en-US" dirty="0" smtClean="0"/>
              <a:t>Data Structures &amp; Reorganization</a:t>
            </a:r>
            <a:endParaRPr lang="en-US" sz="3600" dirty="0" smtClean="0"/>
          </a:p>
          <a:p>
            <a:pPr eaLnBrk="1" hangingPunct="1"/>
            <a:r>
              <a:rPr lang="en-US" dirty="0" smtClean="0"/>
              <a:t>Multilevel Modeling</a:t>
            </a:r>
          </a:p>
          <a:p>
            <a:pPr eaLnBrk="1" hangingPunct="1"/>
            <a:r>
              <a:rPr lang="en-US" dirty="0" smtClean="0"/>
              <a:t>Introduction to the Actor-Partner Interdependence Model</a:t>
            </a:r>
          </a:p>
          <a:p>
            <a:pPr eaLnBrk="1" hangingPunct="1"/>
            <a:r>
              <a:rPr lang="en-US" dirty="0" smtClean="0"/>
              <a:t>Mediation</a:t>
            </a:r>
          </a:p>
          <a:p>
            <a:pPr eaLnBrk="1" hangingPunct="1"/>
            <a:r>
              <a:rPr lang="en-US" dirty="0" smtClean="0"/>
              <a:t>Moderation</a:t>
            </a:r>
          </a:p>
          <a:p>
            <a:pPr eaLnBrk="1" hangingPunct="1"/>
            <a:r>
              <a:rPr lang="en-US" dirty="0" smtClean="0"/>
              <a:t>Presentation of Results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8FF0E-95EE-4DBB-AEA8-4A158299314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-228600" y="0"/>
            <a:ext cx="9525000" cy="77724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7200" dirty="0" smtClean="0"/>
              <a:t>Defining, Measuring, and Dealing  with Nonindependence</a:t>
            </a:r>
            <a:r>
              <a:rPr lang="en-US" sz="7200" dirty="0" smtClean="0">
                <a:solidFill>
                  <a:srgbClr val="00B050"/>
                </a:solidFill>
              </a:rPr>
              <a:t/>
            </a:r>
            <a:br>
              <a:rPr lang="en-US" sz="7200" dirty="0" smtClean="0">
                <a:solidFill>
                  <a:srgbClr val="00B050"/>
                </a:solidFill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B74D4-AFB4-4B20-B7F9-89A172B2142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0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895600" y="1828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5486400" y="18288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1981200" y="4038600"/>
            <a:ext cx="609600" cy="609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3429000" y="4648200"/>
            <a:ext cx="609600" cy="609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7620000" y="2667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6934200" y="4800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>
            <a:off x="7315200" y="3200400"/>
            <a:ext cx="5334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590800" y="4419600"/>
            <a:ext cx="914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H="1">
            <a:off x="5638800" y="2438400"/>
            <a:ext cx="152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3352800" y="1219200"/>
            <a:ext cx="381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219200" y="137160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F3C6BB-FFDA-4370-950B-4E0C9626373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9446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7" grpId="0" animBg="1"/>
      <p:bldP spid="16398" grpId="0" animBg="1"/>
      <p:bldP spid="16399" grpId="0" animBg="1"/>
      <p:bldP spid="1640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dirty="0" smtClean="0"/>
              <a:t>Defining </a:t>
            </a:r>
            <a:r>
              <a:rPr lang="en-US" sz="5400" b="1" dirty="0" err="1" smtClean="0"/>
              <a:t>Nonindependence</a:t>
            </a:r>
            <a:endParaRPr lang="en-US" sz="54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In general  </a:t>
            </a:r>
          </a:p>
          <a:p>
            <a:pPr lvl="1" eaLnBrk="1" hangingPunct="1"/>
            <a:r>
              <a:rPr lang="en-US" sz="3200" dirty="0" smtClean="0"/>
              <a:t>When two linked scores are more similar to (or different from) two unlinked scores, the data are </a:t>
            </a:r>
            <a:r>
              <a:rPr lang="en-US" sz="3200" dirty="0" err="1" smtClean="0"/>
              <a:t>nonindependent</a:t>
            </a:r>
            <a:r>
              <a:rPr lang="en-US" sz="3200" dirty="0" smtClean="0"/>
              <a:t>.</a:t>
            </a:r>
          </a:p>
          <a:p>
            <a:pPr lvl="1" eaLnBrk="1" hangingPunct="1"/>
            <a:r>
              <a:rPr lang="en-US" sz="3200" dirty="0" smtClean="0"/>
              <a:t>The strength of the links is the measure of </a:t>
            </a:r>
            <a:r>
              <a:rPr lang="en-US" sz="3200" dirty="0" err="1" smtClean="0"/>
              <a:t>nonindependence</a:t>
            </a:r>
            <a:r>
              <a:rPr lang="en-US" sz="3200" dirty="0" smtClean="0"/>
              <a:t>.</a:t>
            </a:r>
          </a:p>
          <a:p>
            <a:pPr eaLnBrk="1" hangingPunct="1"/>
            <a:r>
              <a:rPr lang="en-US" dirty="0" smtClean="0"/>
              <a:t>In the Standard Dyadic Design</a:t>
            </a:r>
          </a:p>
          <a:p>
            <a:pPr lvl="1" eaLnBrk="1" hangingPunct="1"/>
            <a:r>
              <a:rPr lang="en-US" sz="3200" dirty="0" smtClean="0"/>
              <a:t>The two scores on the same variable from the two members of the dyad are correlated.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4C2DC-1ADA-4D20-B990-83460FDB7F6C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6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b="1" dirty="0" smtClean="0"/>
              <a:t>Negative </a:t>
            </a:r>
            <a:r>
              <a:rPr lang="en-US" sz="5400" b="1" dirty="0" err="1" smtClean="0"/>
              <a:t>Nonindependence</a:t>
            </a:r>
            <a:endParaRPr lang="en-US" sz="54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Nonindependence is often defined as the proportion of variance explained by the dyad.</a:t>
            </a:r>
          </a:p>
          <a:p>
            <a:pPr eaLnBrk="1" hangingPunct="1"/>
            <a:r>
              <a:rPr lang="en-US" sz="4400" smtClean="0"/>
              <a:t>BUT, nonindependence can be negative</a:t>
            </a:r>
          </a:p>
          <a:p>
            <a:pPr eaLnBrk="1" hangingPunct="1"/>
            <a:r>
              <a:rPr lang="en-US" sz="4400" smtClean="0"/>
              <a:t>Proportions of variance cannot.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6527C-4264-4910-94EA-98DCB96DF6B7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4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153400" cy="1371600"/>
          </a:xfrm>
        </p:spPr>
        <p:txBody>
          <a:bodyPr/>
          <a:lstStyle/>
          <a:p>
            <a:r>
              <a:rPr lang="en-US" sz="3600" b="1" dirty="0" smtClean="0"/>
              <a:t>How Might Negative Correlations Arise?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r>
              <a:rPr lang="en-US" sz="2800" i="1" smtClean="0"/>
              <a:t>Compensation:</a:t>
            </a:r>
            <a:r>
              <a:rPr lang="en-US" sz="2800" smtClean="0"/>
              <a:t>  If one person has a large score, the other person lowers his or her score.  For example, if one person acts very friendly, the partner may distance him or herself.</a:t>
            </a:r>
          </a:p>
          <a:p>
            <a:endParaRPr lang="en-US" sz="2800" smtClean="0"/>
          </a:p>
          <a:p>
            <a:r>
              <a:rPr lang="en-US" sz="2800" i="1" smtClean="0"/>
              <a:t>Social comparison: </a:t>
            </a:r>
            <a:r>
              <a:rPr lang="en-US" sz="2800" smtClean="0"/>
              <a:t> The members of the dyad use the relative difference on some measure to determine some other variable.  For instance, satisfaction after a tennis match is determined by the score of that match. </a:t>
            </a:r>
            <a:endParaRPr lang="en-US" sz="2800" i="1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A0B13-95AE-49E1-A06E-AE1BD41D456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274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876800"/>
          </a:xfrm>
        </p:spPr>
        <p:txBody>
          <a:bodyPr/>
          <a:lstStyle/>
          <a:p>
            <a:r>
              <a:rPr lang="en-US" i="1" smtClean="0"/>
              <a:t>Zero-sum</a:t>
            </a:r>
            <a:r>
              <a:rPr lang="en-US" smtClean="0"/>
              <a:t>:  The sum of two scores is the same for each dyad.  For instance, the two members divide a reward that is the same for all dyads.  </a:t>
            </a:r>
          </a:p>
          <a:p>
            <a:endParaRPr lang="en-US" sz="1000" i="1" smtClean="0"/>
          </a:p>
          <a:p>
            <a:r>
              <a:rPr lang="en-US" i="1" smtClean="0"/>
              <a:t>Division of labor</a:t>
            </a:r>
            <a:r>
              <a:rPr lang="en-US" smtClean="0"/>
              <a:t>:  Dyad members assign one member to do one task and the other member to do another.  For instance, the amount of housework done in the household may be negatively correlated. </a:t>
            </a:r>
          </a:p>
        </p:txBody>
      </p:sp>
      <p:sp>
        <p:nvSpPr>
          <p:cNvPr id="14339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3600" b="1" dirty="0" smtClean="0"/>
              <a:t>How Might Negative Correlations Arise?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F07D2-A9A3-4A50-A52B-AC8ABB35EDD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655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 smtClean="0"/>
              <a:t>Sources of </a:t>
            </a:r>
            <a:r>
              <a:rPr lang="en-US" sz="4800" b="1" dirty="0" err="1" smtClean="0"/>
              <a:t>Nonindependence</a:t>
            </a:r>
            <a:endParaRPr lang="en-US" sz="4800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534400" cy="5334000"/>
          </a:xfrm>
        </p:spPr>
        <p:txBody>
          <a:bodyPr/>
          <a:lstStyle/>
          <a:p>
            <a:pPr eaLnBrk="1" hangingPunct="1"/>
            <a:r>
              <a:rPr lang="en-US" sz="4400" smtClean="0"/>
              <a:t>Compositional Effects</a:t>
            </a:r>
          </a:p>
          <a:p>
            <a:pPr lvl="1" eaLnBrk="1" hangingPunct="1"/>
            <a:r>
              <a:rPr lang="en-US" sz="4400" smtClean="0"/>
              <a:t>The dyad members are similar even before they were paired.</a:t>
            </a:r>
          </a:p>
          <a:p>
            <a:pPr eaLnBrk="1" hangingPunct="1"/>
            <a:r>
              <a:rPr lang="en-US" sz="4400" smtClean="0"/>
              <a:t>Partner Effects:</a:t>
            </a:r>
          </a:p>
          <a:p>
            <a:pPr lvl="1" eaLnBrk="1" hangingPunct="1"/>
            <a:r>
              <a:rPr lang="en-US" sz="4400" smtClean="0"/>
              <a:t>A characteristic or behavior of one person affects his or her partner’s outcomes.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9D851-D530-488F-8C4C-8CD63CE2FE5D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/>
              <a:t>Sources of </a:t>
            </a:r>
            <a:r>
              <a:rPr lang="en-US" sz="4000" b="1" dirty="0" err="1" smtClean="0"/>
              <a:t>Nonindependence</a:t>
            </a:r>
            <a:r>
              <a:rPr lang="en-US" sz="4000" b="1" dirty="0" smtClean="0"/>
              <a:t> (cont.)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412163" cy="4648200"/>
          </a:xfrm>
        </p:spPr>
        <p:txBody>
          <a:bodyPr/>
          <a:lstStyle/>
          <a:p>
            <a:pPr eaLnBrk="1" hangingPunct="1"/>
            <a:r>
              <a:rPr lang="en-US" smtClean="0"/>
              <a:t>Mutual Influence</a:t>
            </a:r>
          </a:p>
          <a:p>
            <a:pPr lvl="1" eaLnBrk="1" hangingPunct="1"/>
            <a:r>
              <a:rPr lang="en-US" sz="3200" smtClean="0"/>
              <a:t>One person’s outcomes directly affect the other person’s outcomes and vice versa (reciprocity or feedback).</a:t>
            </a:r>
          </a:p>
          <a:p>
            <a:pPr eaLnBrk="1" hangingPunct="1"/>
            <a:r>
              <a:rPr lang="en-US" smtClean="0"/>
              <a:t>Common fate</a:t>
            </a:r>
          </a:p>
          <a:p>
            <a:pPr lvl="1" eaLnBrk="1" hangingPunct="1"/>
            <a:r>
              <a:rPr lang="en-US" sz="3200" smtClean="0"/>
              <a:t>Both members are exposed to the same causal factors.  </a:t>
            </a:r>
          </a:p>
          <a:p>
            <a:pPr eaLnBrk="1" hangingPunct="1"/>
            <a:endParaRPr lang="en-US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0B5D7-BA72-493F-8EA8-F73512E25492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9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34400" cy="1143000"/>
          </a:xfrm>
        </p:spPr>
        <p:txBody>
          <a:bodyPr/>
          <a:lstStyle/>
          <a:p>
            <a:r>
              <a:rPr lang="en-US" sz="5600" b="1" dirty="0" smtClean="0"/>
              <a:t>Effect of </a:t>
            </a:r>
            <a:r>
              <a:rPr lang="en-US" sz="5600" b="1" dirty="0" err="1" smtClean="0"/>
              <a:t>Nonindependence</a:t>
            </a:r>
            <a:endParaRPr lang="en-US" sz="56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4400" smtClean="0">
                <a:solidFill>
                  <a:srgbClr val="FF0000"/>
                </a:solidFill>
              </a:rPr>
              <a:t>Effect Estimates Unbiased</a:t>
            </a:r>
          </a:p>
          <a:p>
            <a:pPr>
              <a:buFont typeface="Monotype Sorts" pitchFamily="2" charset="2"/>
              <a:buNone/>
            </a:pPr>
            <a:r>
              <a:rPr lang="en-US" sz="4400" smtClean="0">
                <a:solidFill>
                  <a:srgbClr val="FF0000"/>
                </a:solidFill>
              </a:rPr>
              <a:t>Standard Errors Biased</a:t>
            </a:r>
            <a:endParaRPr lang="en-US" smtClean="0">
              <a:solidFill>
                <a:srgbClr val="FF0000"/>
              </a:solidFill>
            </a:endParaRPr>
          </a:p>
          <a:p>
            <a:pPr lvl="1"/>
            <a:r>
              <a:rPr lang="en-US" sz="4000" smtClean="0"/>
              <a:t>Sometimes too large</a:t>
            </a:r>
          </a:p>
          <a:p>
            <a:pPr lvl="1"/>
            <a:r>
              <a:rPr lang="en-US" sz="4000" smtClean="0"/>
              <a:t>Sometimes too small</a:t>
            </a:r>
          </a:p>
          <a:p>
            <a:pPr lvl="1"/>
            <a:r>
              <a:rPr lang="en-US" sz="4000" smtClean="0"/>
              <a:t>Sometimes hardly biased</a:t>
            </a:r>
          </a:p>
          <a:p>
            <a:pPr>
              <a:buFont typeface="Monotype Sorts" pitchFamily="2" charset="2"/>
              <a:buNone/>
            </a:pPr>
            <a:r>
              <a:rPr lang="en-US" sz="4400" smtClean="0">
                <a:solidFill>
                  <a:srgbClr val="FF0000"/>
                </a:solidFill>
              </a:rPr>
              <a:t>Loss of Degrees of Freedom</a:t>
            </a:r>
            <a:endParaRPr lang="en-US" sz="44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7222C-0A2D-4446-BF80-0AEE330998B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652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763000" cy="914400"/>
          </a:xfrm>
        </p:spPr>
        <p:txBody>
          <a:bodyPr/>
          <a:lstStyle/>
          <a:p>
            <a:r>
              <a:rPr lang="en-US" sz="4800" b="1" dirty="0" smtClean="0"/>
              <a:t>Direction of Bias Depends on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19100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Direction of </a:t>
            </a:r>
            <a:r>
              <a:rPr lang="en-US" sz="4000" dirty="0" err="1" smtClean="0">
                <a:solidFill>
                  <a:srgbClr val="FF0000"/>
                </a:solidFill>
              </a:rPr>
              <a:t>Nonindependence</a:t>
            </a:r>
            <a:endParaRPr lang="en-US" sz="4000" dirty="0" smtClean="0"/>
          </a:p>
          <a:p>
            <a:pPr lvl="1">
              <a:buFont typeface="Monotype Sorts" pitchFamily="2" charset="2"/>
              <a:buNone/>
            </a:pPr>
            <a:r>
              <a:rPr lang="en-US" sz="3200" b="1" dirty="0" smtClean="0">
                <a:solidFill>
                  <a:srgbClr val="993300"/>
                </a:solidFill>
              </a:rPr>
              <a:t>Positive:</a:t>
            </a:r>
            <a:r>
              <a:rPr lang="en-US" sz="3200" dirty="0" smtClean="0"/>
              <a:t> linked scores more similar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 smtClean="0">
                <a:solidFill>
                  <a:srgbClr val="993300"/>
                </a:solidFill>
              </a:rPr>
              <a:t>Negative:</a:t>
            </a:r>
            <a:r>
              <a:rPr lang="en-US" sz="3200" dirty="0" smtClean="0"/>
              <a:t> linked scores more dissimilar</a:t>
            </a:r>
            <a:endParaRPr lang="en-US" sz="4000" dirty="0" smtClean="0"/>
          </a:p>
          <a:p>
            <a:pPr>
              <a:buFont typeface="Monotype Sorts" pitchFamily="2" charset="2"/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Between and Within Dyads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 smtClean="0">
                <a:solidFill>
                  <a:srgbClr val="993300"/>
                </a:solidFill>
              </a:rPr>
              <a:t>Between Dyads:</a:t>
            </a:r>
            <a:r>
              <a:rPr lang="en-US" sz="3200" dirty="0" smtClean="0"/>
              <a:t> linked scores in the same condition</a:t>
            </a:r>
          </a:p>
          <a:p>
            <a:pPr lvl="1">
              <a:buFont typeface="Monotype Sorts" pitchFamily="2" charset="2"/>
              <a:buNone/>
            </a:pPr>
            <a:r>
              <a:rPr lang="en-US" sz="3200" b="1" dirty="0" smtClean="0">
                <a:solidFill>
                  <a:srgbClr val="993300"/>
                </a:solidFill>
              </a:rPr>
              <a:t>Within Dyads:</a:t>
            </a:r>
            <a:r>
              <a:rPr lang="en-US" sz="3200" dirty="0" smtClean="0"/>
              <a:t> linked scores in different conditions</a:t>
            </a:r>
            <a:endParaRPr lang="en-US" sz="4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A77A4-D3BC-4FD5-BDDA-916FFB595DC0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44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I. The Need for Analytic Techniques for </a:t>
            </a:r>
            <a:r>
              <a:rPr lang="en-US" sz="3600" b="1" dirty="0" err="1" smtClean="0"/>
              <a:t>Nonindependent</a:t>
            </a:r>
            <a:r>
              <a:rPr lang="en-US" sz="3600" b="1" dirty="0" smtClean="0"/>
              <a:t> Data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Dyad is the fundamental unit of social 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Dating &amp; married couples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Friendships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Family 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Everyday interactions with acquaintances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Boss/employee 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Opponents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Laboratory interactions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D2956-309B-43E9-A1EE-E32193EE7AEE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5486400" y="18288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2133600" y="3810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7696200" y="25908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H="1">
            <a:off x="7391400" y="3200400"/>
            <a:ext cx="5334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2667000" y="43434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>
            <a:off x="5638800" y="2438400"/>
            <a:ext cx="152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3352800" y="1219200"/>
            <a:ext cx="381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219200" y="137160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3429000" y="4648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7010400" y="48006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2895600" y="1905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3429000" y="4648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2133600" y="38100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Oval 23"/>
          <p:cNvSpPr>
            <a:spLocks noChangeArrowheads="1"/>
          </p:cNvSpPr>
          <p:nvPr/>
        </p:nvSpPr>
        <p:spPr bwMode="auto">
          <a:xfrm>
            <a:off x="2895600" y="19050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WordArt 24"/>
          <p:cNvSpPr>
            <a:spLocks noChangeArrowheads="1" noChangeShapeType="1" noTextEdit="1"/>
          </p:cNvSpPr>
          <p:nvPr/>
        </p:nvSpPr>
        <p:spPr bwMode="auto">
          <a:xfrm>
            <a:off x="3124200" y="5791200"/>
            <a:ext cx="2590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Between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ABC5-CB17-44F1-9CD0-99E4C9A5B85C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340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5486400" y="18288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2133600" y="38100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7696200" y="25908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838200" y="7620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3657600" y="685800"/>
            <a:ext cx="609600" cy="60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flipH="1">
            <a:off x="7391400" y="3200400"/>
            <a:ext cx="5334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2667000" y="43434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5638800" y="2438400"/>
            <a:ext cx="1524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>
            <a:off x="3352800" y="1219200"/>
            <a:ext cx="381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1219200" y="137160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3352800" y="4648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Oval 14"/>
          <p:cNvSpPr>
            <a:spLocks noChangeArrowheads="1"/>
          </p:cNvSpPr>
          <p:nvPr/>
        </p:nvSpPr>
        <p:spPr bwMode="auto">
          <a:xfrm>
            <a:off x="7010400" y="4800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1219200" y="2362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Oval 16"/>
          <p:cNvSpPr>
            <a:spLocks noChangeArrowheads="1"/>
          </p:cNvSpPr>
          <p:nvPr/>
        </p:nvSpPr>
        <p:spPr bwMode="auto">
          <a:xfrm>
            <a:off x="2895600" y="1905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Oval 17"/>
          <p:cNvSpPr>
            <a:spLocks noChangeArrowheads="1"/>
          </p:cNvSpPr>
          <p:nvPr/>
        </p:nvSpPr>
        <p:spPr bwMode="auto">
          <a:xfrm>
            <a:off x="2895600" y="19050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3352800" y="4648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7010400" y="48006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WordArt 22"/>
          <p:cNvSpPr>
            <a:spLocks noChangeArrowheads="1" noChangeShapeType="1" noTextEdit="1"/>
          </p:cNvSpPr>
          <p:nvPr/>
        </p:nvSpPr>
        <p:spPr bwMode="auto">
          <a:xfrm>
            <a:off x="3352800" y="5791200"/>
            <a:ext cx="2590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Within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BF08F-6A9A-40E6-A966-2379569751C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674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-533400" y="609600"/>
            <a:ext cx="10058400" cy="1981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Effect of  Ignoring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dirty="0" err="1" smtClean="0"/>
              <a:t>Nonindependence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on Significance Tests</a:t>
            </a:r>
            <a:endParaRPr lang="en-US" dirty="0" smtClean="0"/>
          </a:p>
        </p:txBody>
      </p:sp>
      <p:graphicFrame>
        <p:nvGraphicFramePr>
          <p:cNvPr id="25603" name="Object 2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90456025"/>
              </p:ext>
            </p:extLst>
          </p:nvPr>
        </p:nvGraphicFramePr>
        <p:xfrm>
          <a:off x="609600" y="2374900"/>
          <a:ext cx="8021638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ocument" r:id="rId5" imgW="8019288" imgH="4482084" progId="Word.Document.8">
                  <p:embed/>
                </p:oleObj>
              </mc:Choice>
              <mc:Fallback>
                <p:oleObj name="Document" r:id="rId5" imgW="8019288" imgH="448208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374900"/>
                        <a:ext cx="8021638" cy="448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B0A84-EDF5-4199-B23E-18BA7C798A2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0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b="1" dirty="0" smtClean="0"/>
              <a:t>Consequences of Ignoring </a:t>
            </a:r>
            <a:r>
              <a:rPr lang="en-US" sz="5400" b="1" dirty="0" err="1" smtClean="0"/>
              <a:t>Nonindependence</a:t>
            </a:r>
            <a:endParaRPr lang="en-US" sz="54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7772400" cy="4114800"/>
          </a:xfrm>
        </p:spPr>
        <p:txBody>
          <a:bodyPr/>
          <a:lstStyle/>
          <a:p>
            <a:pPr eaLnBrk="1" hangingPunct="1"/>
            <a:r>
              <a:rPr lang="en-US" sz="3600" smtClean="0"/>
              <a:t>As seen, there is bias in significance testing</a:t>
            </a:r>
          </a:p>
          <a:p>
            <a:pPr eaLnBrk="1" hangingPunct="1"/>
            <a:r>
              <a:rPr lang="en-US" sz="3600" smtClean="0"/>
              <a:t>More importantly:  Analyses that focus on the individual as the unit of analysis lose much of what is important in the relationship (e.g., reciprocity or mutuality).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E9C72-DF8B-4307-92AC-327DDCB643FD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8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228600"/>
            <a:ext cx="8945563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b="1" dirty="0" smtClean="0"/>
              <a:t>What Not To Do!</a:t>
            </a:r>
            <a:endParaRPr lang="en-US" sz="5400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8839200" cy="5715000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Ignore it and treat individual as unit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significance tests are biased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Discard the data from one dyad member and analyze only one members’ data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loss of precision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might have different results if different dyad members were dropped.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Collect data from only one dyad member to avoid the problem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(same problems as above)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Treat the data as if they were from two samples (e.g., doing an analysis for husbands and a separate one for wives)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May be no distinguishing variable to split the sample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Presumes differences between genders (or whatever the distinguishing variable is)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Loss of power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2526F-1CCF-4F19-A6DE-9134DA9FC530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What To Do</a:t>
            </a:r>
            <a:endParaRPr lang="en-US" sz="4000" dirty="0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presence of nonindependence invalidates the use of “person as unit.”</a:t>
            </a:r>
          </a:p>
          <a:p>
            <a:r>
              <a:rPr lang="en-US" smtClean="0"/>
              <a:t>The analysis must include dyad in the analysis.</a:t>
            </a:r>
          </a:p>
          <a:p>
            <a:pPr lvl="1"/>
            <a:r>
              <a:rPr lang="en-US" sz="3200" smtClean="0"/>
              <a:t>Make dyad the unit (not always possible)</a:t>
            </a:r>
          </a:p>
          <a:p>
            <a:pPr lvl="1"/>
            <a:r>
              <a:rPr lang="en-US" sz="3200" smtClean="0"/>
              <a:t>Consider both individual and dyad in one analysis</a:t>
            </a:r>
          </a:p>
          <a:p>
            <a:pPr lvl="2"/>
            <a:r>
              <a:rPr lang="en-US" sz="3200" smtClean="0"/>
              <a:t>Multilevel Modeling</a:t>
            </a:r>
          </a:p>
          <a:p>
            <a:pPr lvl="2"/>
            <a:r>
              <a:rPr lang="en-US" sz="3200" smtClean="0"/>
              <a:t>Structural Equation Modeling</a:t>
            </a:r>
          </a:p>
          <a:p>
            <a:pPr lvl="1"/>
            <a:endParaRPr lang="en-US" sz="32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3B80E-61F5-400E-8609-F5DC9AA094D5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7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" y="304800"/>
            <a:ext cx="871696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 smtClean="0"/>
              <a:t>Measuring of </a:t>
            </a:r>
            <a:r>
              <a:rPr lang="en-US" sz="4000" b="1" dirty="0" err="1" smtClean="0"/>
              <a:t>Nonindependence</a:t>
            </a:r>
            <a:endParaRPr lang="en-US" sz="40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8839200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Pairwise Method: </a:t>
            </a:r>
            <a:r>
              <a:rPr lang="en-US" sz="3600" dirty="0" err="1" smtClean="0"/>
              <a:t>Intraclass</a:t>
            </a:r>
            <a:r>
              <a:rPr lang="en-US" sz="3600" dirty="0" smtClean="0"/>
              <a:t> r</a:t>
            </a:r>
          </a:p>
          <a:p>
            <a:pPr lvl="1" eaLnBrk="1" hangingPunct="1"/>
            <a:r>
              <a:rPr lang="en-US" sz="3600" dirty="0" smtClean="0"/>
              <a:t>Compute the ICC correlation with a pairwise data set (i.e., the “doubled” data)</a:t>
            </a:r>
            <a:endParaRPr lang="en-US" sz="3600" i="1" dirty="0" smtClean="0"/>
          </a:p>
          <a:p>
            <a:pPr marL="0" indent="0" eaLnBrk="1" hangingPunct="1">
              <a:buNone/>
            </a:pPr>
            <a:endParaRPr lang="en-US" sz="2000" dirty="0" smtClean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9AA98-2454-4984-B55F-43D7D97982A6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9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Estimating</a:t>
            </a:r>
            <a:br>
              <a:rPr lang="en-US" b="1" dirty="0" smtClean="0"/>
            </a:br>
            <a:r>
              <a:rPr lang="en-US" b="1" dirty="0" smtClean="0"/>
              <a:t>Correlated Errors</a:t>
            </a:r>
            <a:endParaRPr lang="en-US" dirty="0" smtClean="0"/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Model for Persons 1 and 2 in dyad j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Y</a:t>
            </a:r>
            <a:r>
              <a:rPr lang="en-US" sz="3200" baseline="-25000" dirty="0" smtClean="0"/>
              <a:t>1j</a:t>
            </a:r>
            <a:r>
              <a:rPr lang="en-US" sz="3200" dirty="0" smtClean="0"/>
              <a:t> = b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 + aX</a:t>
            </a:r>
            <a:r>
              <a:rPr lang="en-US" sz="3200" baseline="-25000" dirty="0" smtClean="0"/>
              <a:t>1j</a:t>
            </a:r>
            <a:r>
              <a:rPr lang="en-US" sz="3200" dirty="0" smtClean="0"/>
              <a:t> + </a:t>
            </a:r>
            <a:r>
              <a:rPr lang="en-US" sz="3200" dirty="0" err="1" smtClean="0"/>
              <a:t>bZ</a:t>
            </a:r>
            <a:r>
              <a:rPr lang="en-US" sz="3200" baseline="-25000" dirty="0" err="1" smtClean="0"/>
              <a:t>j</a:t>
            </a:r>
            <a:r>
              <a:rPr lang="en-US" sz="3200" dirty="0" smtClean="0"/>
              <a:t> + e</a:t>
            </a:r>
            <a:r>
              <a:rPr lang="en-US" sz="3200" baseline="-25000" dirty="0" smtClean="0"/>
              <a:t>1j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Y</a:t>
            </a:r>
            <a:r>
              <a:rPr lang="en-US" sz="3200" baseline="-25000" dirty="0" smtClean="0"/>
              <a:t>2j</a:t>
            </a:r>
            <a:r>
              <a:rPr lang="en-US" sz="3200" dirty="0" smtClean="0"/>
              <a:t> = b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 + aX</a:t>
            </a:r>
            <a:r>
              <a:rPr lang="en-US" sz="3200" baseline="-25000" dirty="0" smtClean="0"/>
              <a:t>2j</a:t>
            </a:r>
            <a:r>
              <a:rPr lang="en-US" sz="3200" dirty="0" smtClean="0"/>
              <a:t> + </a:t>
            </a:r>
            <a:r>
              <a:rPr lang="en-US" sz="3200" dirty="0" err="1" smtClean="0"/>
              <a:t>bZ</a:t>
            </a:r>
            <a:r>
              <a:rPr lang="en-US" sz="3200" baseline="-25000" dirty="0" err="1" smtClean="0"/>
              <a:t>j</a:t>
            </a:r>
            <a:r>
              <a:rPr lang="en-US" sz="3200" dirty="0" smtClean="0"/>
              <a:t> + e</a:t>
            </a:r>
            <a:r>
              <a:rPr lang="en-US" sz="3200" baseline="-25000" dirty="0" smtClean="0"/>
              <a:t>2j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where e</a:t>
            </a:r>
            <a:r>
              <a:rPr lang="en-US" sz="3200" baseline="-25000" dirty="0" smtClean="0"/>
              <a:t>1j</a:t>
            </a:r>
            <a:r>
              <a:rPr lang="en-US" sz="3200" dirty="0" smtClean="0"/>
              <a:t> and e</a:t>
            </a:r>
            <a:r>
              <a:rPr lang="en-US" sz="3200" baseline="-25000" dirty="0" smtClean="0"/>
              <a:t>2j</a:t>
            </a:r>
            <a:r>
              <a:rPr lang="en-US" sz="3200" dirty="0" smtClean="0"/>
              <a:t> are correlated; if no predictors, then that correlation is an </a:t>
            </a:r>
            <a:r>
              <a:rPr lang="en-US" sz="3200" b="1" dirty="0" err="1" smtClean="0"/>
              <a:t>intraclass</a:t>
            </a:r>
            <a:r>
              <a:rPr lang="en-US" sz="3200" b="1" dirty="0" smtClean="0"/>
              <a:t> correlation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Estimation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Maximum Likelihood (ML)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Restricted Maximum Likelihood (REML)	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53B1C-DCA9-449B-9E34-093251A142D0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1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Data Structures and Organization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800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Data Structuring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“data structures.doc”</a:t>
            </a:r>
          </a:p>
          <a:p>
            <a:r>
              <a:rPr lang="en-US" dirty="0" smtClean="0"/>
              <a:t>Open “data restructuring.doc”</a:t>
            </a:r>
          </a:p>
          <a:p>
            <a:r>
              <a:rPr lang="en-US" dirty="0" smtClean="0"/>
              <a:t>Open “small data </a:t>
            </a:r>
            <a:r>
              <a:rPr lang="en-US" dirty="0" err="1" smtClean="0"/>
              <a:t>set.sav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Open “data </a:t>
            </a:r>
            <a:r>
              <a:rPr lang="en-US" dirty="0" err="1" smtClean="0"/>
              <a:t>restructuring.sps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2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II. The Need for Analytic Techniques for </a:t>
            </a:r>
            <a:r>
              <a:rPr lang="en-US" sz="3600" b="1" dirty="0" err="1" smtClean="0"/>
              <a:t>Nonindependent</a:t>
            </a:r>
            <a:r>
              <a:rPr lang="en-US" sz="3600" b="1" dirty="0" smtClean="0"/>
              <a:t> Data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Interpersonal phenomena do not simply refer to individuals – they refer to individuals embedded in a social context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Why all the focus on individuals and not relationships?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Culture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Social science’s focus on individual process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Statistics &amp; the independence assumption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41633-6B15-4437-984C-825E7C710970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Multilevel Modeling with SPSS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584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Introduction to Data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data file called “</a:t>
            </a:r>
            <a:r>
              <a:rPr lang="en-US" dirty="0" err="1" smtClean="0"/>
              <a:t>Acitelli</a:t>
            </a:r>
            <a:r>
              <a:rPr lang="en-US" dirty="0" smtClean="0"/>
              <a:t> </a:t>
            </a:r>
            <a:r>
              <a:rPr lang="en-US" dirty="0" err="1" smtClean="0"/>
              <a:t>pairwise.sav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Pull up “</a:t>
            </a:r>
            <a:r>
              <a:rPr lang="en-US" dirty="0" err="1" smtClean="0"/>
              <a:t>Acitelli</a:t>
            </a:r>
            <a:r>
              <a:rPr lang="en-US" dirty="0" smtClean="0"/>
              <a:t> codebook.doc” in “word docs”</a:t>
            </a:r>
          </a:p>
          <a:p>
            <a:r>
              <a:rPr lang="en-US" dirty="0" smtClean="0"/>
              <a:t>Pull up “MLM </a:t>
            </a:r>
            <a:r>
              <a:rPr lang="en-US" dirty="0" err="1" smtClean="0"/>
              <a:t>example.sps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Pull up “MLM of dyads within SPSS”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592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MIXED </a:t>
            </a:r>
            <a:r>
              <a:rPr lang="en-US" dirty="0" err="1" smtClean="0"/>
              <a:t>Satisfaction_A</a:t>
            </a:r>
            <a:r>
              <a:rPr lang="en-US" dirty="0" smtClean="0"/>
              <a:t> WITH 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/FIXED=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/PRINT=SOLUTION TESTCOV</a:t>
            </a:r>
          </a:p>
          <a:p>
            <a:pPr marL="0" indent="0">
              <a:buNone/>
            </a:pPr>
            <a:r>
              <a:rPr lang="en-US" dirty="0" smtClean="0"/>
              <a:t>  /REPEATED=</a:t>
            </a:r>
            <a:r>
              <a:rPr lang="en-US" dirty="0" err="1" smtClean="0"/>
              <a:t>partnum</a:t>
            </a:r>
            <a:r>
              <a:rPr lang="en-US" dirty="0" smtClean="0"/>
              <a:t> | SUBJECT(</a:t>
            </a:r>
            <a:r>
              <a:rPr lang="en-US" dirty="0" err="1" smtClean="0"/>
              <a:t>CoupleID</a:t>
            </a:r>
            <a:r>
              <a:rPr lang="en-US" dirty="0" smtClean="0"/>
              <a:t>) COVTYPE(CSR).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58290"/>
            <a:ext cx="7924800" cy="8659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Satisfaction_A</a:t>
            </a:r>
            <a:r>
              <a:rPr lang="en-US" dirty="0" smtClean="0"/>
              <a:t> is the dependent variable</a:t>
            </a:r>
          </a:p>
          <a:p>
            <a:r>
              <a:rPr lang="en-US" dirty="0" err="1" smtClean="0"/>
              <a:t>Gender_A</a:t>
            </a:r>
            <a:r>
              <a:rPr lang="en-US" dirty="0" smtClean="0"/>
              <a:t> is the predictor, and goes after “WITH” because it is effects coded (1, -1)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85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MIXED </a:t>
            </a:r>
            <a:r>
              <a:rPr lang="en-US" dirty="0" err="1" smtClean="0"/>
              <a:t>Satisfaction_A</a:t>
            </a:r>
            <a:r>
              <a:rPr lang="en-US" dirty="0" smtClean="0"/>
              <a:t> WITH 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/FIXED=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/PRINT=SOLUTION TESTCOV</a:t>
            </a:r>
          </a:p>
          <a:p>
            <a:pPr marL="0" indent="0">
              <a:buNone/>
            </a:pPr>
            <a:r>
              <a:rPr lang="en-US" dirty="0" smtClean="0"/>
              <a:t>  /REPEATED=</a:t>
            </a:r>
            <a:r>
              <a:rPr lang="en-US" dirty="0" err="1" smtClean="0"/>
              <a:t>partnum</a:t>
            </a:r>
            <a:r>
              <a:rPr lang="en-US" dirty="0" smtClean="0"/>
              <a:t> | SUBJECT(</a:t>
            </a:r>
            <a:r>
              <a:rPr lang="en-US" dirty="0" err="1" smtClean="0"/>
              <a:t>CoupleID</a:t>
            </a:r>
            <a:r>
              <a:rPr lang="en-US" dirty="0" smtClean="0"/>
              <a:t>) COVTYPE(CSR).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32004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fixed effects in the model are </a:t>
            </a:r>
            <a:r>
              <a:rPr lang="en-US" dirty="0" err="1" smtClean="0"/>
              <a:t>Gender_A</a:t>
            </a:r>
            <a:r>
              <a:rPr lang="en-US" dirty="0" smtClean="0"/>
              <a:t> and </a:t>
            </a:r>
            <a:r>
              <a:rPr lang="en-US" dirty="0" err="1" smtClean="0"/>
              <a:t>yearsmar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756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MIXED </a:t>
            </a:r>
            <a:r>
              <a:rPr lang="en-US" dirty="0" err="1" smtClean="0"/>
              <a:t>Satisfaction_A</a:t>
            </a:r>
            <a:r>
              <a:rPr lang="en-US" dirty="0" smtClean="0"/>
              <a:t> WITH 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/FIXED=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/PRINT=SOLUTION TESTCOV</a:t>
            </a:r>
          </a:p>
          <a:p>
            <a:pPr marL="0" indent="0">
              <a:buNone/>
            </a:pPr>
            <a:r>
              <a:rPr lang="en-US" dirty="0" smtClean="0"/>
              <a:t>  /REPEATED=</a:t>
            </a:r>
            <a:r>
              <a:rPr lang="en-US" dirty="0" err="1" smtClean="0"/>
              <a:t>partnum</a:t>
            </a:r>
            <a:r>
              <a:rPr lang="en-US" dirty="0" smtClean="0"/>
              <a:t> | SUBJECT(</a:t>
            </a:r>
            <a:r>
              <a:rPr lang="en-US" dirty="0" err="1" smtClean="0"/>
              <a:t>CoupleID</a:t>
            </a:r>
            <a:r>
              <a:rPr lang="en-US" dirty="0" smtClean="0"/>
              <a:t>) COVTYPE(CSR).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37338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line asks for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8681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MIXED </a:t>
            </a:r>
            <a:r>
              <a:rPr lang="en-US" dirty="0" err="1" smtClean="0"/>
              <a:t>Satisfaction_A</a:t>
            </a:r>
            <a:r>
              <a:rPr lang="en-US" dirty="0" smtClean="0"/>
              <a:t> WITH 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/FIXED=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/PRINT=SOLUTION TESTCOV</a:t>
            </a:r>
          </a:p>
          <a:p>
            <a:pPr marL="0" indent="0">
              <a:buNone/>
            </a:pPr>
            <a:r>
              <a:rPr lang="en-US" dirty="0" smtClean="0"/>
              <a:t>  /REPEATED=</a:t>
            </a:r>
            <a:r>
              <a:rPr lang="en-US" dirty="0" err="1" smtClean="0"/>
              <a:t>partnum</a:t>
            </a:r>
            <a:r>
              <a:rPr lang="en-US" dirty="0" smtClean="0"/>
              <a:t> | SUBJECT(</a:t>
            </a:r>
            <a:r>
              <a:rPr lang="en-US" dirty="0" err="1" smtClean="0"/>
              <a:t>CoupleID</a:t>
            </a:r>
            <a:r>
              <a:rPr lang="en-US" dirty="0" smtClean="0"/>
              <a:t>) COVTYPE(CSR).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4267200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Partnum</a:t>
            </a:r>
            <a:r>
              <a:rPr lang="en-US" dirty="0" smtClean="0"/>
              <a:t> is what tells us who the two partners are, the subject is the </a:t>
            </a:r>
            <a:r>
              <a:rPr lang="en-US" dirty="0" err="1" smtClean="0"/>
              <a:t>coupleID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2365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MIXED </a:t>
            </a:r>
            <a:r>
              <a:rPr lang="en-US" dirty="0" err="1" smtClean="0"/>
              <a:t>Satisfaction_A</a:t>
            </a:r>
            <a:r>
              <a:rPr lang="en-US" dirty="0" smtClean="0"/>
              <a:t> WITH 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/FIXED=</a:t>
            </a:r>
            <a:r>
              <a:rPr lang="en-US" dirty="0" err="1" smtClean="0"/>
              <a:t>Gender_A</a:t>
            </a:r>
            <a:r>
              <a:rPr lang="en-US" dirty="0" smtClean="0"/>
              <a:t> </a:t>
            </a:r>
            <a:r>
              <a:rPr lang="en-US" dirty="0" err="1" smtClean="0"/>
              <a:t>yearsmar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/PRINT=SOLUTION TESTCOV</a:t>
            </a:r>
          </a:p>
          <a:p>
            <a:pPr marL="0" indent="0">
              <a:buNone/>
            </a:pPr>
            <a:r>
              <a:rPr lang="en-US" dirty="0" smtClean="0"/>
              <a:t>  /REPEATED=</a:t>
            </a:r>
            <a:r>
              <a:rPr lang="en-US" dirty="0" err="1" smtClean="0"/>
              <a:t>partnum</a:t>
            </a:r>
            <a:r>
              <a:rPr lang="en-US" dirty="0" smtClean="0"/>
              <a:t> | SUBJECT(</a:t>
            </a:r>
            <a:r>
              <a:rPr lang="en-US" dirty="0" err="1" smtClean="0"/>
              <a:t>CoupleID</a:t>
            </a:r>
            <a:r>
              <a:rPr lang="en-US" dirty="0" smtClean="0"/>
              <a:t>) COVTYPE(CSR).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4636532"/>
            <a:ext cx="815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CSR is specified as the covariance type. This will give us one error variance and an </a:t>
            </a:r>
            <a:r>
              <a:rPr lang="en-US" dirty="0" err="1" smtClean="0"/>
              <a:t>intraclass</a:t>
            </a:r>
            <a:r>
              <a:rPr lang="en-US" dirty="0" smtClean="0"/>
              <a:t> correlation. If you wanted separate error variances for the two different levels of </a:t>
            </a:r>
            <a:r>
              <a:rPr lang="en-US" dirty="0" err="1" smtClean="0"/>
              <a:t>partnum</a:t>
            </a:r>
            <a:r>
              <a:rPr lang="en-US" dirty="0" smtClean="0"/>
              <a:t>, change to </a:t>
            </a:r>
            <a:r>
              <a:rPr lang="en-US" b="1" dirty="0" smtClean="0"/>
              <a:t>CSH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432999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sz="6000" dirty="0" smtClean="0"/>
              <a:t/>
            </a:r>
            <a:br>
              <a:rPr lang="en-US" altLang="en-US" sz="6000" dirty="0" smtClean="0"/>
            </a:br>
            <a:r>
              <a:rPr lang="en-US" altLang="en-US" sz="6000" dirty="0" smtClean="0">
                <a:solidFill>
                  <a:schemeClr val="tx1"/>
                </a:solidFill>
              </a:rPr>
              <a:t>Actor-Partner </a:t>
            </a:r>
            <a:br>
              <a:rPr lang="en-US" altLang="en-US" sz="6000" dirty="0" smtClean="0">
                <a:solidFill>
                  <a:schemeClr val="tx1"/>
                </a:solidFill>
              </a:rPr>
            </a:br>
            <a:r>
              <a:rPr lang="en-US" altLang="en-US" sz="6000" dirty="0" smtClean="0">
                <a:solidFill>
                  <a:schemeClr val="tx1"/>
                </a:solidFill>
              </a:rPr>
              <a:t>Interdependence Model</a:t>
            </a:r>
            <a:br>
              <a:rPr lang="en-US" altLang="en-US" sz="6000" dirty="0" smtClean="0">
                <a:solidFill>
                  <a:schemeClr val="tx1"/>
                </a:solidFill>
              </a:rPr>
            </a:br>
            <a:r>
              <a:rPr lang="en-US" altLang="en-US" sz="6000" dirty="0" smtClean="0">
                <a:solidFill>
                  <a:schemeClr val="tx1"/>
                </a:solidFill>
              </a:rPr>
              <a:t> (APIM)</a:t>
            </a:r>
          </a:p>
        </p:txBody>
      </p:sp>
    </p:spTree>
    <p:extLst>
      <p:ext uri="{BB962C8B-B14F-4D97-AF65-F5344CB8AC3E}">
        <p14:creationId xmlns:p14="http://schemas.microsoft.com/office/powerpoint/2010/main" val="10909052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5400" dirty="0" smtClean="0">
                <a:solidFill>
                  <a:schemeClr val="tx1"/>
                </a:solidFill>
              </a:rPr>
              <a:t>APIM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dirty="0" smtClean="0"/>
              <a:t>A model that simultaneously estimates the effect of a person’s own variable (actor effect) and the effect of same variable but from the partner (partner effect)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on an outcome variable</a:t>
            </a:r>
          </a:p>
          <a:p>
            <a:pPr eaLnBrk="1" hangingPunct="1"/>
            <a:r>
              <a:rPr lang="en-US" altLang="en-US" dirty="0" smtClean="0"/>
              <a:t>The actor and partner variables are the </a:t>
            </a:r>
            <a:r>
              <a:rPr lang="en-US" altLang="en-US" dirty="0" smtClean="0">
                <a:solidFill>
                  <a:srgbClr val="FF0000"/>
                </a:solidFill>
              </a:rPr>
              <a:t>same</a:t>
            </a:r>
            <a:r>
              <a:rPr lang="en-US" altLang="en-US" dirty="0" smtClean="0"/>
              <a:t> variable from </a:t>
            </a:r>
            <a:r>
              <a:rPr lang="en-US" altLang="en-US" dirty="0" smtClean="0">
                <a:solidFill>
                  <a:srgbClr val="FF0000"/>
                </a:solidFill>
              </a:rPr>
              <a:t>different</a:t>
            </a:r>
            <a:r>
              <a:rPr lang="en-US" altLang="en-US" dirty="0" smtClean="0"/>
              <a:t> persons.</a:t>
            </a:r>
          </a:p>
          <a:p>
            <a:pPr eaLnBrk="1" hangingPunct="1"/>
            <a:r>
              <a:rPr lang="en-US" altLang="en-US" dirty="0" smtClean="0"/>
              <a:t>All individuals are treated as actors and partners.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086B4C-7F48-4343-8186-2CEA40657DB2}" type="slidenum">
              <a:rPr lang="en-US" altLang="en-US" smtClean="0"/>
              <a:pPr eaLnBrk="1" hangingPunct="1"/>
              <a:t>48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9496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dirty="0" smtClean="0">
                <a:solidFill>
                  <a:schemeClr val="tx1"/>
                </a:solidFill>
              </a:rPr>
              <a:t>Data Requirements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sz="3600" dirty="0"/>
              <a:t>T</a:t>
            </a:r>
            <a:r>
              <a:rPr lang="en-US" altLang="en-US" sz="3600" dirty="0" smtClean="0"/>
              <a:t>wo variables, X and Y, and X causes or predicts Y</a:t>
            </a:r>
          </a:p>
          <a:p>
            <a:pPr lvl="1" eaLnBrk="1" hangingPunct="1"/>
            <a:r>
              <a:rPr lang="en-US" altLang="en-US" sz="3600" dirty="0" smtClean="0"/>
              <a:t>Both X and Y are mixed variables; i.e., both members of the dyad have scores on X and Y.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4ADEA3-73BD-4363-B35D-4B628BE70889}" type="slidenum">
              <a:rPr lang="en-US" altLang="en-US" smtClean="0"/>
              <a:pPr eaLnBrk="1" hangingPunct="1"/>
              <a:t>49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96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III. The Need for Analytic Techniques for </a:t>
            </a:r>
            <a:r>
              <a:rPr lang="en-US" sz="3600" b="1" dirty="0" err="1" smtClean="0"/>
              <a:t>Nonindependent</a:t>
            </a:r>
            <a:r>
              <a:rPr lang="en-US" sz="3600" b="1" dirty="0" smtClean="0"/>
              <a:t> Data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of the theoretical concepts that involve two (or more people):</a:t>
            </a:r>
          </a:p>
          <a:p>
            <a:pPr lvl="1" eaLnBrk="1" hangingPunct="1"/>
            <a:r>
              <a:rPr lang="en-US" smtClean="0"/>
              <a:t>Conflict, person perception, helping, aggression, attachment, relational competence, communication, influence, love</a:t>
            </a:r>
          </a:p>
          <a:p>
            <a:pPr eaLnBrk="1" hangingPunct="1"/>
            <a:r>
              <a:rPr lang="en-US" smtClean="0"/>
              <a:t>Most of these have been studied by looking at individuals in isolation 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992AB-5278-466B-BE48-787FB6717A60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Actor Effect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3600" dirty="0" smtClean="0"/>
              <a:t>Definition: The effect of a person’s X variable on that person’s Y variable</a:t>
            </a:r>
          </a:p>
          <a:p>
            <a:pPr lvl="1" eaLnBrk="1" hangingPunct="1"/>
            <a:r>
              <a:rPr lang="en-US" altLang="en-US" sz="3600" dirty="0" smtClean="0"/>
              <a:t>the effect of patients’ depression on patients’ quality of life</a:t>
            </a:r>
          </a:p>
          <a:p>
            <a:pPr lvl="1" eaLnBrk="1" hangingPunct="1"/>
            <a:r>
              <a:rPr lang="en-US" altLang="en-US" sz="3600" dirty="0" smtClean="0"/>
              <a:t>the effect of spouses’ depression on spouses’ quality of life</a:t>
            </a:r>
          </a:p>
          <a:p>
            <a:pPr eaLnBrk="1" hangingPunct="1"/>
            <a:r>
              <a:rPr lang="en-US" altLang="en-US" sz="3600" dirty="0" smtClean="0"/>
              <a:t>Both members of the dyad have an actor effect.</a:t>
            </a:r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CD0A06-4F0E-475A-9A3E-AB9510162CA8}" type="slidenum">
              <a:rPr lang="en-US" altLang="en-US" smtClean="0"/>
              <a:pPr eaLnBrk="1" hangingPunct="1"/>
              <a:t>50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513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74638"/>
            <a:ext cx="3838575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Partner Effect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Definition: The effect of a person’s </a:t>
            </a:r>
            <a:r>
              <a:rPr lang="en-US" altLang="en-US" i="1" dirty="0" smtClean="0"/>
              <a:t>partner’s </a:t>
            </a:r>
            <a:r>
              <a:rPr lang="en-US" altLang="en-US" dirty="0" smtClean="0"/>
              <a:t>X variable on the person’s Y variable or alternatively the effect of a person’s X variable on his or her partner’s Y variable</a:t>
            </a:r>
          </a:p>
          <a:p>
            <a:pPr lvl="1" eaLnBrk="1" hangingPunct="1"/>
            <a:r>
              <a:rPr lang="en-US" altLang="en-US" dirty="0" smtClean="0"/>
              <a:t>the effect of patients’ depression on spouses’ quality of life</a:t>
            </a:r>
          </a:p>
          <a:p>
            <a:pPr lvl="1" eaLnBrk="1" hangingPunct="1"/>
            <a:r>
              <a:rPr lang="en-US" altLang="en-US" dirty="0" smtClean="0"/>
              <a:t>the effect of spouses’ depression on patients’ quality of life</a:t>
            </a:r>
          </a:p>
          <a:p>
            <a:pPr lvl="1" eaLnBrk="1" hangingPunct="1">
              <a:buFontTx/>
              <a:buNone/>
            </a:pPr>
            <a:r>
              <a:rPr lang="en-US" altLang="en-US" dirty="0" smtClean="0"/>
              <a:t>Both members of the dyad have a partner effect.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DC703C-3162-4863-8927-0A6F7643836A}" type="slidenum">
              <a:rPr lang="en-US" altLang="en-US" smtClean="0"/>
              <a:pPr eaLnBrk="1" hangingPunct="1"/>
              <a:t>51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0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Distinguishability and the APIM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sz="3600" dirty="0" smtClean="0"/>
              <a:t>Distinguishable dyads </a:t>
            </a:r>
          </a:p>
          <a:p>
            <a:pPr lvl="1" eaLnBrk="1" hangingPunct="1"/>
            <a:r>
              <a:rPr lang="en-US" altLang="en-US" sz="3600" dirty="0" smtClean="0"/>
              <a:t>Two actor effects</a:t>
            </a:r>
          </a:p>
          <a:p>
            <a:pPr lvl="2" eaLnBrk="1" hangingPunct="1"/>
            <a:r>
              <a:rPr lang="en-US" altLang="en-US" sz="3600" dirty="0" smtClean="0"/>
              <a:t>An actor effect for patients and an actor effect for spouses</a:t>
            </a:r>
          </a:p>
          <a:p>
            <a:pPr lvl="1" eaLnBrk="1" hangingPunct="1"/>
            <a:r>
              <a:rPr lang="en-US" altLang="en-US" sz="3600" dirty="0" smtClean="0"/>
              <a:t>Two partner effects</a:t>
            </a:r>
          </a:p>
          <a:p>
            <a:pPr lvl="2" eaLnBrk="1" hangingPunct="1"/>
            <a:r>
              <a:rPr lang="en-US" altLang="en-US" sz="3600" dirty="0" smtClean="0"/>
              <a:t>A partner effect from spouses to patients and a partner effect from patients to spouses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E52308-1AB9-449E-AC62-8EF0F5E4C19A}" type="slidenum">
              <a:rPr lang="en-US" altLang="en-US" smtClean="0"/>
              <a:pPr eaLnBrk="1" hangingPunct="1"/>
              <a:t>52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54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1"/>
          <p:cNvGrpSpPr>
            <a:grpSpLocks/>
          </p:cNvGrpSpPr>
          <p:nvPr/>
        </p:nvGrpSpPr>
        <p:grpSpPr bwMode="auto">
          <a:xfrm>
            <a:off x="5316538" y="1828800"/>
            <a:ext cx="2303462" cy="990600"/>
            <a:chOff x="3301" y="1152"/>
            <a:chExt cx="1451" cy="624"/>
          </a:xfrm>
        </p:grpSpPr>
        <p:sp>
          <p:nvSpPr>
            <p:cNvPr id="9239" name="Rectangle 16"/>
            <p:cNvSpPr>
              <a:spLocks noChangeArrowheads="1"/>
            </p:cNvSpPr>
            <p:nvPr/>
          </p:nvSpPr>
          <p:spPr bwMode="auto">
            <a:xfrm>
              <a:off x="3312" y="1152"/>
              <a:ext cx="14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9240" name="Text Box 17"/>
            <p:cNvSpPr txBox="1">
              <a:spLocks noChangeArrowheads="1"/>
            </p:cNvSpPr>
            <p:nvPr/>
          </p:nvSpPr>
          <p:spPr bwMode="auto">
            <a:xfrm>
              <a:off x="3301" y="1262"/>
              <a:ext cx="144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Patient Quality       of Life</a:t>
              </a:r>
            </a:p>
          </p:txBody>
        </p:sp>
      </p:grpSp>
      <p:sp>
        <p:nvSpPr>
          <p:cNvPr id="9219" name="Rectangle 2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Distinguishable Dyads </a:t>
            </a:r>
          </a:p>
        </p:txBody>
      </p:sp>
      <p:sp>
        <p:nvSpPr>
          <p:cNvPr id="9220" name="Rectangle 23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9221" name="Text Box 24"/>
          <p:cNvSpPr txBox="1">
            <a:spLocks noChangeArrowheads="1"/>
          </p:cNvSpPr>
          <p:nvPr/>
        </p:nvSpPr>
        <p:spPr bwMode="auto">
          <a:xfrm>
            <a:off x="5410200" y="3603625"/>
            <a:ext cx="2514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Spouse Quality          of Life</a:t>
            </a:r>
          </a:p>
        </p:txBody>
      </p:sp>
      <p:sp>
        <p:nvSpPr>
          <p:cNvPr id="9222" name="Line 25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223" name="Line 26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224" name="Line 27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225" name="Line 28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226" name="Text Box 29"/>
          <p:cNvSpPr txBox="1">
            <a:spLocks noChangeArrowheads="1"/>
          </p:cNvSpPr>
          <p:nvPr/>
        </p:nvSpPr>
        <p:spPr bwMode="auto">
          <a:xfrm>
            <a:off x="3352800" y="1828800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/>
              <a:t>Actor Patient</a:t>
            </a:r>
          </a:p>
        </p:txBody>
      </p:sp>
      <p:sp>
        <p:nvSpPr>
          <p:cNvPr id="9227" name="Text Box 30"/>
          <p:cNvSpPr txBox="1">
            <a:spLocks noChangeArrowheads="1"/>
          </p:cNvSpPr>
          <p:nvPr/>
        </p:nvSpPr>
        <p:spPr bwMode="auto">
          <a:xfrm>
            <a:off x="3200400" y="4038600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/>
              <a:t>Actor Spouse</a:t>
            </a:r>
          </a:p>
        </p:txBody>
      </p:sp>
      <p:sp>
        <p:nvSpPr>
          <p:cNvPr id="9228" name="Text Box 31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9229" name="Text Box 32"/>
          <p:cNvSpPr txBox="1">
            <a:spLocks noChangeArrowheads="1"/>
          </p:cNvSpPr>
          <p:nvPr/>
        </p:nvSpPr>
        <p:spPr bwMode="auto">
          <a:xfrm rot="2142695">
            <a:off x="4322763" y="3217863"/>
            <a:ext cx="914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 dirty="0"/>
              <a:t>Partner Spouse</a:t>
            </a:r>
          </a:p>
        </p:txBody>
      </p:sp>
      <p:sp>
        <p:nvSpPr>
          <p:cNvPr id="9230" name="Text Box 33"/>
          <p:cNvSpPr txBox="1">
            <a:spLocks noChangeArrowheads="1"/>
          </p:cNvSpPr>
          <p:nvPr/>
        </p:nvSpPr>
        <p:spPr bwMode="auto">
          <a:xfrm rot="-2001413">
            <a:off x="2995613" y="3235325"/>
            <a:ext cx="914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 dirty="0"/>
              <a:t>Partner Patient</a:t>
            </a:r>
          </a:p>
        </p:txBody>
      </p:sp>
      <p:sp>
        <p:nvSpPr>
          <p:cNvPr id="9231" name="Text Box 35"/>
          <p:cNvSpPr txBox="1">
            <a:spLocks noChangeArrowheads="1"/>
          </p:cNvSpPr>
          <p:nvPr/>
        </p:nvSpPr>
        <p:spPr bwMode="auto">
          <a:xfrm>
            <a:off x="457200" y="4724400"/>
            <a:ext cx="76962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/>
              <a:t>The partner effect for patients refers to the effect of spouses’ depression on patients’ quality of life.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The partner effect for spouses refers to the effect of patients’ depression on spouses’ quality of life.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i="1" dirty="0"/>
              <a:t>The partner effect is fundamentally dyadic.</a:t>
            </a:r>
            <a:r>
              <a:rPr lang="en-US" altLang="en-US" dirty="0"/>
              <a:t>  A common convention is to refer to it by the outcome variable</a:t>
            </a:r>
            <a:r>
              <a:rPr lang="en-US" altLang="en-US" i="1" dirty="0"/>
              <a:t>. </a:t>
            </a:r>
            <a:r>
              <a:rPr lang="en-US" altLang="en-US" dirty="0"/>
              <a:t> Researcher should be clear!</a:t>
            </a:r>
          </a:p>
        </p:txBody>
      </p:sp>
      <p:grpSp>
        <p:nvGrpSpPr>
          <p:cNvPr id="9232" name="Group 36"/>
          <p:cNvGrpSpPr>
            <a:grpSpLocks/>
          </p:cNvGrpSpPr>
          <p:nvPr/>
        </p:nvGrpSpPr>
        <p:grpSpPr bwMode="auto">
          <a:xfrm>
            <a:off x="342900" y="1714500"/>
            <a:ext cx="2286000" cy="990600"/>
            <a:chOff x="3312" y="1152"/>
            <a:chExt cx="1440" cy="624"/>
          </a:xfrm>
        </p:grpSpPr>
        <p:sp>
          <p:nvSpPr>
            <p:cNvPr id="9237" name="Rectangle 37"/>
            <p:cNvSpPr>
              <a:spLocks noChangeArrowheads="1"/>
            </p:cNvSpPr>
            <p:nvPr/>
          </p:nvSpPr>
          <p:spPr bwMode="auto">
            <a:xfrm>
              <a:off x="3312" y="1152"/>
              <a:ext cx="14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9238" name="Text Box 38"/>
            <p:cNvSpPr txBox="1">
              <a:spLocks noChangeArrowheads="1"/>
            </p:cNvSpPr>
            <p:nvPr/>
          </p:nvSpPr>
          <p:spPr bwMode="auto">
            <a:xfrm>
              <a:off x="3432" y="1260"/>
              <a:ext cx="120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Patient Depression</a:t>
              </a:r>
            </a:p>
          </p:txBody>
        </p:sp>
      </p:grpSp>
      <p:grpSp>
        <p:nvGrpSpPr>
          <p:cNvPr id="9233" name="Group 39"/>
          <p:cNvGrpSpPr>
            <a:grpSpLocks/>
          </p:cNvGrpSpPr>
          <p:nvPr/>
        </p:nvGrpSpPr>
        <p:grpSpPr bwMode="auto">
          <a:xfrm>
            <a:off x="304800" y="3505200"/>
            <a:ext cx="2286000" cy="990600"/>
            <a:chOff x="3312" y="1152"/>
            <a:chExt cx="1440" cy="624"/>
          </a:xfrm>
        </p:grpSpPr>
        <p:sp>
          <p:nvSpPr>
            <p:cNvPr id="9235" name="Rectangle 40"/>
            <p:cNvSpPr>
              <a:spLocks noChangeArrowheads="1"/>
            </p:cNvSpPr>
            <p:nvPr/>
          </p:nvSpPr>
          <p:spPr bwMode="auto">
            <a:xfrm>
              <a:off x="3312" y="1152"/>
              <a:ext cx="144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9236" name="Text Box 41"/>
            <p:cNvSpPr txBox="1">
              <a:spLocks noChangeArrowheads="1"/>
            </p:cNvSpPr>
            <p:nvPr/>
          </p:nvSpPr>
          <p:spPr bwMode="auto">
            <a:xfrm>
              <a:off x="3480" y="1262"/>
              <a:ext cx="1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Spouse Depression</a:t>
              </a:r>
            </a:p>
          </p:txBody>
        </p:sp>
      </p:grpSp>
      <p:sp>
        <p:nvSpPr>
          <p:cNvPr id="923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537C1A-05A3-4701-B434-EF9B03300775}" type="slidenum">
              <a:rPr lang="en-US" altLang="en-US" smtClean="0"/>
              <a:pPr eaLnBrk="1" hangingPunct="1"/>
              <a:t>53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50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685800" y="1885950"/>
            <a:ext cx="1981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Person 1 Depression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609600" y="3600450"/>
            <a:ext cx="1981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Person 2 Depression</a:t>
            </a:r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4991100" y="1981200"/>
            <a:ext cx="297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Person 1 Relationship Quality</a:t>
            </a:r>
          </a:p>
        </p:txBody>
      </p:sp>
      <p:sp>
        <p:nvSpPr>
          <p:cNvPr id="10248" name="Rectangle 1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Indistinguishable Dyads </a:t>
            </a:r>
          </a:p>
        </p:txBody>
      </p:sp>
      <p:sp>
        <p:nvSpPr>
          <p:cNvPr id="10249" name="Rectangle 11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5181600" y="35814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Person 2 Relationship Quality</a:t>
            </a: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52" name="Line 14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53" name="Line 15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54" name="Line 16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55" name="Text Box 17"/>
          <p:cNvSpPr txBox="1">
            <a:spLocks noChangeArrowheads="1"/>
          </p:cNvSpPr>
          <p:nvPr/>
        </p:nvSpPr>
        <p:spPr bwMode="auto">
          <a:xfrm>
            <a:off x="3352800" y="1828800"/>
            <a:ext cx="1752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/>
              <a:t>Actor Person 1</a:t>
            </a:r>
          </a:p>
        </p:txBody>
      </p:sp>
      <p:sp>
        <p:nvSpPr>
          <p:cNvPr id="10256" name="Text Box 18"/>
          <p:cNvSpPr txBox="1">
            <a:spLocks noChangeArrowheads="1"/>
          </p:cNvSpPr>
          <p:nvPr/>
        </p:nvSpPr>
        <p:spPr bwMode="auto">
          <a:xfrm>
            <a:off x="3200400" y="4038600"/>
            <a:ext cx="1752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 dirty="0"/>
              <a:t>Actor Person 2</a:t>
            </a:r>
          </a:p>
        </p:txBody>
      </p:sp>
      <p:sp>
        <p:nvSpPr>
          <p:cNvPr id="10257" name="Text Box 19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58" name="Text Box 20"/>
          <p:cNvSpPr txBox="1">
            <a:spLocks noChangeArrowheads="1"/>
          </p:cNvSpPr>
          <p:nvPr/>
        </p:nvSpPr>
        <p:spPr bwMode="auto">
          <a:xfrm rot="1948399">
            <a:off x="4140200" y="3144838"/>
            <a:ext cx="13604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 dirty="0"/>
              <a:t>Partner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400" b="1" dirty="0"/>
              <a:t>Person 1 to2</a:t>
            </a:r>
          </a:p>
        </p:txBody>
      </p:sp>
      <p:sp>
        <p:nvSpPr>
          <p:cNvPr id="10259" name="Text Box 21"/>
          <p:cNvSpPr txBox="1">
            <a:spLocks noChangeArrowheads="1"/>
          </p:cNvSpPr>
          <p:nvPr/>
        </p:nvSpPr>
        <p:spPr bwMode="auto">
          <a:xfrm rot="-2037758">
            <a:off x="2767013" y="3146425"/>
            <a:ext cx="13287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 dirty="0"/>
              <a:t>Partner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400" b="1" dirty="0"/>
              <a:t>Person 2 to 1</a:t>
            </a:r>
          </a:p>
        </p:txBody>
      </p:sp>
      <p:sp>
        <p:nvSpPr>
          <p:cNvPr id="10260" name="Text Box 22"/>
          <p:cNvSpPr txBox="1">
            <a:spLocks noChangeArrowheads="1"/>
          </p:cNvSpPr>
          <p:nvPr/>
        </p:nvSpPr>
        <p:spPr bwMode="auto">
          <a:xfrm>
            <a:off x="457200" y="4953000"/>
            <a:ext cx="7620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/>
              <a:t>The two actor effects are set to be equal and the two partner effects are set to be equal. </a:t>
            </a:r>
          </a:p>
        </p:txBody>
      </p:sp>
      <p:sp>
        <p:nvSpPr>
          <p:cNvPr id="1026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0A6E04-46D0-461A-B955-170364C276A3}" type="slidenum">
              <a:rPr lang="en-US" altLang="en-US" smtClean="0"/>
              <a:pPr eaLnBrk="1" hangingPunct="1"/>
              <a:t>54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024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chemeClr val="tx1"/>
                </a:solidFill>
              </a:rPr>
              <a:t>Nonindependence</a:t>
            </a:r>
            <a:r>
              <a:rPr lang="en-US" altLang="en-US" dirty="0" smtClean="0">
                <a:solidFill>
                  <a:schemeClr val="tx1"/>
                </a:solidFill>
              </a:rPr>
              <a:t> in the APIM</a:t>
            </a:r>
          </a:p>
        </p:txBody>
      </p:sp>
      <p:sp>
        <p:nvSpPr>
          <p:cNvPr id="11267" name="Rectangle 23"/>
          <p:cNvSpPr>
            <a:spLocks noChangeArrowheads="1"/>
          </p:cNvSpPr>
          <p:nvPr/>
        </p:nvSpPr>
        <p:spPr bwMode="auto">
          <a:xfrm>
            <a:off x="1254125" y="1447800"/>
            <a:ext cx="1870075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54125" y="3505200"/>
            <a:ext cx="1870075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269" name="Text Box 26"/>
          <p:cNvSpPr txBox="1">
            <a:spLocks noChangeArrowheads="1"/>
          </p:cNvSpPr>
          <p:nvPr/>
        </p:nvSpPr>
        <p:spPr bwMode="auto">
          <a:xfrm>
            <a:off x="1371600" y="38100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Spouse Depression</a:t>
            </a:r>
          </a:p>
        </p:txBody>
      </p:sp>
      <p:sp>
        <p:nvSpPr>
          <p:cNvPr id="11270" name="Rectangle 27"/>
          <p:cNvSpPr>
            <a:spLocks noChangeArrowheads="1"/>
          </p:cNvSpPr>
          <p:nvPr/>
        </p:nvSpPr>
        <p:spPr bwMode="auto">
          <a:xfrm>
            <a:off x="5791200" y="1447800"/>
            <a:ext cx="1828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791200" y="3505200"/>
            <a:ext cx="1828800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272" name="Line 31"/>
          <p:cNvSpPr>
            <a:spLocks noChangeShapeType="1"/>
          </p:cNvSpPr>
          <p:nvPr/>
        </p:nvSpPr>
        <p:spPr bwMode="auto">
          <a:xfrm>
            <a:off x="3124200" y="2133600"/>
            <a:ext cx="2667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32"/>
          <p:cNvSpPr>
            <a:spLocks noChangeShapeType="1"/>
          </p:cNvSpPr>
          <p:nvPr/>
        </p:nvSpPr>
        <p:spPr bwMode="auto">
          <a:xfrm>
            <a:off x="3124200" y="4343400"/>
            <a:ext cx="2667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" name="Line 33"/>
          <p:cNvSpPr>
            <a:spLocks noChangeShapeType="1"/>
          </p:cNvSpPr>
          <p:nvPr/>
        </p:nvSpPr>
        <p:spPr bwMode="auto">
          <a:xfrm>
            <a:off x="3124200" y="2209800"/>
            <a:ext cx="2667000" cy="2057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" name="Line 34"/>
          <p:cNvSpPr>
            <a:spLocks noChangeShapeType="1"/>
          </p:cNvSpPr>
          <p:nvPr/>
        </p:nvSpPr>
        <p:spPr bwMode="auto">
          <a:xfrm flipV="1">
            <a:off x="3124200" y="2209800"/>
            <a:ext cx="2667000" cy="1924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6" name="Text Box 35"/>
          <p:cNvSpPr txBox="1">
            <a:spLocks noChangeArrowheads="1"/>
          </p:cNvSpPr>
          <p:nvPr/>
        </p:nvSpPr>
        <p:spPr bwMode="auto">
          <a:xfrm>
            <a:off x="3352800" y="1828800"/>
            <a:ext cx="2057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Patient’s Actor Effect</a:t>
            </a:r>
          </a:p>
        </p:txBody>
      </p:sp>
      <p:sp>
        <p:nvSpPr>
          <p:cNvPr id="11277" name="Text Box 36"/>
          <p:cNvSpPr txBox="1">
            <a:spLocks noChangeArrowheads="1"/>
          </p:cNvSpPr>
          <p:nvPr/>
        </p:nvSpPr>
        <p:spPr bwMode="auto">
          <a:xfrm>
            <a:off x="3352800" y="4310063"/>
            <a:ext cx="2438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Spouse’s Actor Effect</a:t>
            </a:r>
          </a:p>
        </p:txBody>
      </p:sp>
      <p:sp>
        <p:nvSpPr>
          <p:cNvPr id="11278" name="Text Box 38"/>
          <p:cNvSpPr txBox="1">
            <a:spLocks noChangeArrowheads="1"/>
          </p:cNvSpPr>
          <p:nvPr/>
        </p:nvSpPr>
        <p:spPr bwMode="auto">
          <a:xfrm rot="2282695">
            <a:off x="3192463" y="2363788"/>
            <a:ext cx="96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/>
              <a:t>Patient’s Partner</a:t>
            </a:r>
          </a:p>
        </p:txBody>
      </p:sp>
      <p:sp>
        <p:nvSpPr>
          <p:cNvPr id="11279" name="Text Box 39"/>
          <p:cNvSpPr txBox="1">
            <a:spLocks noChangeArrowheads="1"/>
          </p:cNvSpPr>
          <p:nvPr/>
        </p:nvSpPr>
        <p:spPr bwMode="auto">
          <a:xfrm rot="-2112756">
            <a:off x="3163888" y="3425825"/>
            <a:ext cx="120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/>
              <a:t>Spouse’s Partner </a:t>
            </a:r>
          </a:p>
        </p:txBody>
      </p:sp>
      <p:sp>
        <p:nvSpPr>
          <p:cNvPr id="11280" name="Text Box 26"/>
          <p:cNvSpPr txBox="1">
            <a:spLocks noChangeArrowheads="1"/>
          </p:cNvSpPr>
          <p:nvPr/>
        </p:nvSpPr>
        <p:spPr bwMode="auto">
          <a:xfrm>
            <a:off x="1371600" y="17526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Patient Depression</a:t>
            </a:r>
          </a:p>
        </p:txBody>
      </p:sp>
      <p:sp>
        <p:nvSpPr>
          <p:cNvPr id="11281" name="Text Box 26"/>
          <p:cNvSpPr txBox="1">
            <a:spLocks noChangeArrowheads="1"/>
          </p:cNvSpPr>
          <p:nvPr/>
        </p:nvSpPr>
        <p:spPr bwMode="auto">
          <a:xfrm>
            <a:off x="5940425" y="1658938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/>
              <a:t>Patient</a:t>
            </a:r>
          </a:p>
          <a:p>
            <a:pPr algn="ctr" eaLnBrk="1" hangingPunct="1"/>
            <a:r>
              <a:rPr lang="en-US" altLang="en-US"/>
              <a:t>Relationship</a:t>
            </a:r>
          </a:p>
          <a:p>
            <a:pPr algn="ctr" eaLnBrk="1" hangingPunct="1"/>
            <a:r>
              <a:rPr lang="en-US" altLang="en-US"/>
              <a:t>Quality</a:t>
            </a:r>
          </a:p>
        </p:txBody>
      </p:sp>
      <p:sp>
        <p:nvSpPr>
          <p:cNvPr id="11282" name="Text Box 26"/>
          <p:cNvSpPr txBox="1">
            <a:spLocks noChangeArrowheads="1"/>
          </p:cNvSpPr>
          <p:nvPr/>
        </p:nvSpPr>
        <p:spPr bwMode="auto">
          <a:xfrm>
            <a:off x="5867400" y="3773488"/>
            <a:ext cx="1603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Spouse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Relationship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Quality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cxnSp>
        <p:nvCxnSpPr>
          <p:cNvPr id="3" name="Curved Connector 2"/>
          <p:cNvCxnSpPr>
            <a:stCxn id="26" idx="1"/>
            <a:endCxn id="11267" idx="1"/>
          </p:cNvCxnSpPr>
          <p:nvPr/>
        </p:nvCxnSpPr>
        <p:spPr>
          <a:xfrm rot="10800000">
            <a:off x="1254125" y="2057400"/>
            <a:ext cx="12700" cy="2057400"/>
          </a:xfrm>
          <a:prstGeom prst="curvedConnector3">
            <a:avLst>
              <a:gd name="adj1" fmla="val 4423724"/>
            </a:avLst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7848600" y="1828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baseline="-25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7" name="Oval 46"/>
          <p:cNvSpPr/>
          <p:nvPr/>
        </p:nvSpPr>
        <p:spPr>
          <a:xfrm>
            <a:off x="7854950" y="3905250"/>
            <a:ext cx="60325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>
                <a:solidFill>
                  <a:schemeClr val="bg1"/>
                </a:solidFill>
              </a:rPr>
              <a:t>E</a:t>
            </a:r>
            <a:r>
              <a:rPr lang="en-US" sz="900" baseline="-25000" dirty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  <a:endCxn id="11270" idx="3"/>
          </p:cNvCxnSpPr>
          <p:nvPr/>
        </p:nvCxnSpPr>
        <p:spPr>
          <a:xfrm flipH="1">
            <a:off x="7620000" y="2057400"/>
            <a:ext cx="22860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2"/>
            <a:endCxn id="30" idx="3"/>
          </p:cNvCxnSpPr>
          <p:nvPr/>
        </p:nvCxnSpPr>
        <p:spPr>
          <a:xfrm flipH="1" flipV="1">
            <a:off x="7620000" y="4114800"/>
            <a:ext cx="234950" cy="1905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47" idx="6"/>
            <a:endCxn id="5" idx="6"/>
          </p:cNvCxnSpPr>
          <p:nvPr/>
        </p:nvCxnSpPr>
        <p:spPr>
          <a:xfrm flipV="1">
            <a:off x="8458200" y="2057400"/>
            <a:ext cx="12700" cy="2076450"/>
          </a:xfrm>
          <a:prstGeom prst="curvedConnector3">
            <a:avLst>
              <a:gd name="adj1" fmla="val 1800000"/>
            </a:avLst>
          </a:prstGeom>
          <a:ln w="317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9" name="TextBox 19"/>
          <p:cNvSpPr txBox="1">
            <a:spLocks noChangeArrowheads="1"/>
          </p:cNvSpPr>
          <p:nvPr/>
        </p:nvSpPr>
        <p:spPr bwMode="auto">
          <a:xfrm>
            <a:off x="762000" y="5257800"/>
            <a:ext cx="73945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Green curved line: Nonindependence in Y</a:t>
            </a:r>
          </a:p>
          <a:p>
            <a:pPr eaLnBrk="1" hangingPunct="1"/>
            <a:r>
              <a:rPr lang="en-US" altLang="en-US"/>
              <a:t>Red curved line: X as a mixed variable (r cannot be 1 or -1)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Note that the combination of actor and partner effects explain some of the nonindependence in the dyad.</a:t>
            </a:r>
          </a:p>
        </p:txBody>
      </p:sp>
      <p:sp>
        <p:nvSpPr>
          <p:cNvPr id="1129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BD09F9-E4D1-421C-8ABB-E0809D7DACF3}" type="slidenum">
              <a:rPr lang="en-US" altLang="en-US" smtClean="0"/>
              <a:pPr eaLnBrk="1" hangingPunct="1"/>
              <a:t>55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8013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1. </a:t>
            </a:r>
            <a:r>
              <a:rPr lang="en-US" altLang="en-US" dirty="0" err="1" smtClean="0">
                <a:solidFill>
                  <a:schemeClr val="tx1"/>
                </a:solidFill>
              </a:rPr>
              <a:t>Nonindependence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br>
              <a:rPr lang="en-US" altLang="en-US" dirty="0" smtClean="0">
                <a:solidFill>
                  <a:schemeClr val="tx1"/>
                </a:solidFill>
              </a:rPr>
            </a:br>
            <a:r>
              <a:rPr lang="en-US" altLang="en-US" dirty="0" smtClean="0">
                <a:solidFill>
                  <a:schemeClr val="tx1"/>
                </a:solidFill>
              </a:rPr>
              <a:t>Explained by the APIM</a:t>
            </a:r>
          </a:p>
        </p:txBody>
      </p:sp>
      <p:sp>
        <p:nvSpPr>
          <p:cNvPr id="12291" name="Rectangle 23"/>
          <p:cNvSpPr>
            <a:spLocks noChangeArrowheads="1"/>
          </p:cNvSpPr>
          <p:nvPr/>
        </p:nvSpPr>
        <p:spPr bwMode="auto">
          <a:xfrm>
            <a:off x="1254125" y="1447800"/>
            <a:ext cx="1870075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54125" y="3505200"/>
            <a:ext cx="1870075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293" name="Text Box 26"/>
          <p:cNvSpPr txBox="1">
            <a:spLocks noChangeArrowheads="1"/>
          </p:cNvSpPr>
          <p:nvPr/>
        </p:nvSpPr>
        <p:spPr bwMode="auto">
          <a:xfrm>
            <a:off x="1371600" y="38100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Spouse Depression</a:t>
            </a:r>
          </a:p>
        </p:txBody>
      </p:sp>
      <p:sp>
        <p:nvSpPr>
          <p:cNvPr id="12294" name="Rectangle 27"/>
          <p:cNvSpPr>
            <a:spLocks noChangeArrowheads="1"/>
          </p:cNvSpPr>
          <p:nvPr/>
        </p:nvSpPr>
        <p:spPr bwMode="auto">
          <a:xfrm>
            <a:off x="5791200" y="1447800"/>
            <a:ext cx="1828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791200" y="3505200"/>
            <a:ext cx="1828800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296" name="Line 31"/>
          <p:cNvSpPr>
            <a:spLocks noChangeShapeType="1"/>
          </p:cNvSpPr>
          <p:nvPr/>
        </p:nvSpPr>
        <p:spPr bwMode="auto">
          <a:xfrm>
            <a:off x="3124200" y="2133600"/>
            <a:ext cx="266700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7" name="Line 33"/>
          <p:cNvSpPr>
            <a:spLocks noChangeShapeType="1"/>
          </p:cNvSpPr>
          <p:nvPr/>
        </p:nvSpPr>
        <p:spPr bwMode="auto">
          <a:xfrm>
            <a:off x="3124200" y="2209800"/>
            <a:ext cx="2667000" cy="205740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8" name="Text Box 35"/>
          <p:cNvSpPr txBox="1">
            <a:spLocks noChangeArrowheads="1"/>
          </p:cNvSpPr>
          <p:nvPr/>
        </p:nvSpPr>
        <p:spPr bwMode="auto">
          <a:xfrm>
            <a:off x="3352800" y="1828800"/>
            <a:ext cx="2057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Patient’s Actor Effect</a:t>
            </a:r>
          </a:p>
        </p:txBody>
      </p:sp>
      <p:sp>
        <p:nvSpPr>
          <p:cNvPr id="12299" name="Text Box 38"/>
          <p:cNvSpPr txBox="1">
            <a:spLocks noChangeArrowheads="1"/>
          </p:cNvSpPr>
          <p:nvPr/>
        </p:nvSpPr>
        <p:spPr bwMode="auto">
          <a:xfrm rot="2282695">
            <a:off x="3192463" y="2363788"/>
            <a:ext cx="96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/>
              <a:t>Patient’s Partner</a:t>
            </a:r>
          </a:p>
        </p:txBody>
      </p:sp>
      <p:sp>
        <p:nvSpPr>
          <p:cNvPr id="12300" name="Text Box 26"/>
          <p:cNvSpPr txBox="1">
            <a:spLocks noChangeArrowheads="1"/>
          </p:cNvSpPr>
          <p:nvPr/>
        </p:nvSpPr>
        <p:spPr bwMode="auto">
          <a:xfrm>
            <a:off x="1371600" y="17526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Patient Depression</a:t>
            </a:r>
          </a:p>
        </p:txBody>
      </p:sp>
      <p:sp>
        <p:nvSpPr>
          <p:cNvPr id="12301" name="Text Box 26"/>
          <p:cNvSpPr txBox="1">
            <a:spLocks noChangeArrowheads="1"/>
          </p:cNvSpPr>
          <p:nvPr/>
        </p:nvSpPr>
        <p:spPr bwMode="auto">
          <a:xfrm>
            <a:off x="5940425" y="1658938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/>
              <a:t>Patient</a:t>
            </a:r>
          </a:p>
          <a:p>
            <a:pPr algn="ctr" eaLnBrk="1" hangingPunct="1"/>
            <a:r>
              <a:rPr lang="en-US" altLang="en-US"/>
              <a:t>Relationship</a:t>
            </a:r>
          </a:p>
          <a:p>
            <a:pPr algn="ctr" eaLnBrk="1" hangingPunct="1"/>
            <a:r>
              <a:rPr lang="en-US" altLang="en-US"/>
              <a:t>Quality</a:t>
            </a:r>
          </a:p>
        </p:txBody>
      </p:sp>
      <p:sp>
        <p:nvSpPr>
          <p:cNvPr id="12302" name="Text Box 26"/>
          <p:cNvSpPr txBox="1">
            <a:spLocks noChangeArrowheads="1"/>
          </p:cNvSpPr>
          <p:nvPr/>
        </p:nvSpPr>
        <p:spPr bwMode="auto">
          <a:xfrm>
            <a:off x="5867400" y="3773488"/>
            <a:ext cx="1603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Spouse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Relationship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Quality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7848600" y="1828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baseline="-25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7" name="Oval 46"/>
          <p:cNvSpPr/>
          <p:nvPr/>
        </p:nvSpPr>
        <p:spPr>
          <a:xfrm>
            <a:off x="7854950" y="3905250"/>
            <a:ext cx="60325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>
                <a:solidFill>
                  <a:schemeClr val="bg1"/>
                </a:solidFill>
              </a:rPr>
              <a:t>E</a:t>
            </a:r>
            <a:r>
              <a:rPr lang="en-US" sz="900" baseline="-25000" dirty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  <a:endCxn id="12294" idx="3"/>
          </p:cNvCxnSpPr>
          <p:nvPr/>
        </p:nvCxnSpPr>
        <p:spPr>
          <a:xfrm flipH="1">
            <a:off x="7620000" y="2057400"/>
            <a:ext cx="22860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2"/>
            <a:endCxn id="30" idx="3"/>
          </p:cNvCxnSpPr>
          <p:nvPr/>
        </p:nvCxnSpPr>
        <p:spPr>
          <a:xfrm flipH="1" flipV="1">
            <a:off x="7620000" y="4114800"/>
            <a:ext cx="234950" cy="1905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91CBD1-0EFD-4D01-A01F-F0A70D0B7A0A}" type="slidenum">
              <a:rPr lang="en-US" altLang="en-US" smtClean="0"/>
              <a:pPr eaLnBrk="1" hangingPunct="1"/>
              <a:t>56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307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2. </a:t>
            </a:r>
            <a:r>
              <a:rPr lang="en-US" altLang="en-US" dirty="0" err="1" smtClean="0">
                <a:solidFill>
                  <a:schemeClr val="tx1"/>
                </a:solidFill>
              </a:rPr>
              <a:t>Nonindependence</a:t>
            </a:r>
            <a:r>
              <a:rPr lang="en-US" altLang="en-US" dirty="0" smtClean="0">
                <a:solidFill>
                  <a:schemeClr val="tx1"/>
                </a:solidFill>
              </a:rPr>
              <a:t> Explained in the APIM</a:t>
            </a:r>
          </a:p>
        </p:txBody>
      </p:sp>
      <p:sp>
        <p:nvSpPr>
          <p:cNvPr id="13315" name="Rectangle 23"/>
          <p:cNvSpPr>
            <a:spLocks noChangeArrowheads="1"/>
          </p:cNvSpPr>
          <p:nvPr/>
        </p:nvSpPr>
        <p:spPr bwMode="auto">
          <a:xfrm>
            <a:off x="1254125" y="1447800"/>
            <a:ext cx="1870075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54125" y="3505200"/>
            <a:ext cx="1870075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17" name="Text Box 26"/>
          <p:cNvSpPr txBox="1">
            <a:spLocks noChangeArrowheads="1"/>
          </p:cNvSpPr>
          <p:nvPr/>
        </p:nvSpPr>
        <p:spPr bwMode="auto">
          <a:xfrm>
            <a:off x="1371600" y="38100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Spouse Depression</a:t>
            </a:r>
          </a:p>
        </p:txBody>
      </p:sp>
      <p:sp>
        <p:nvSpPr>
          <p:cNvPr id="13318" name="Rectangle 27"/>
          <p:cNvSpPr>
            <a:spLocks noChangeArrowheads="1"/>
          </p:cNvSpPr>
          <p:nvPr/>
        </p:nvSpPr>
        <p:spPr bwMode="auto">
          <a:xfrm>
            <a:off x="5791200" y="1447800"/>
            <a:ext cx="1828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791200" y="3505200"/>
            <a:ext cx="1828800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20" name="Line 32"/>
          <p:cNvSpPr>
            <a:spLocks noChangeShapeType="1"/>
          </p:cNvSpPr>
          <p:nvPr/>
        </p:nvSpPr>
        <p:spPr bwMode="auto">
          <a:xfrm>
            <a:off x="3124200" y="4343400"/>
            <a:ext cx="266700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1" name="Line 34"/>
          <p:cNvSpPr>
            <a:spLocks noChangeShapeType="1"/>
          </p:cNvSpPr>
          <p:nvPr/>
        </p:nvSpPr>
        <p:spPr bwMode="auto">
          <a:xfrm flipV="1">
            <a:off x="3124200" y="2209800"/>
            <a:ext cx="2667000" cy="192405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2" name="Text Box 36"/>
          <p:cNvSpPr txBox="1">
            <a:spLocks noChangeArrowheads="1"/>
          </p:cNvSpPr>
          <p:nvPr/>
        </p:nvSpPr>
        <p:spPr bwMode="auto">
          <a:xfrm>
            <a:off x="3352800" y="4310063"/>
            <a:ext cx="2438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Spouse’s Actor Effect</a:t>
            </a:r>
          </a:p>
        </p:txBody>
      </p:sp>
      <p:sp>
        <p:nvSpPr>
          <p:cNvPr id="13323" name="Text Box 39"/>
          <p:cNvSpPr txBox="1">
            <a:spLocks noChangeArrowheads="1"/>
          </p:cNvSpPr>
          <p:nvPr/>
        </p:nvSpPr>
        <p:spPr bwMode="auto">
          <a:xfrm rot="-2112756">
            <a:off x="3163888" y="3425825"/>
            <a:ext cx="120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/>
              <a:t>Spouse’s Partner </a:t>
            </a:r>
          </a:p>
        </p:txBody>
      </p:sp>
      <p:sp>
        <p:nvSpPr>
          <p:cNvPr id="13324" name="Text Box 26"/>
          <p:cNvSpPr txBox="1">
            <a:spLocks noChangeArrowheads="1"/>
          </p:cNvSpPr>
          <p:nvPr/>
        </p:nvSpPr>
        <p:spPr bwMode="auto">
          <a:xfrm>
            <a:off x="1371600" y="17526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Patient Depression</a:t>
            </a:r>
          </a:p>
        </p:txBody>
      </p:sp>
      <p:sp>
        <p:nvSpPr>
          <p:cNvPr id="13325" name="Text Box 26"/>
          <p:cNvSpPr txBox="1">
            <a:spLocks noChangeArrowheads="1"/>
          </p:cNvSpPr>
          <p:nvPr/>
        </p:nvSpPr>
        <p:spPr bwMode="auto">
          <a:xfrm>
            <a:off x="5940425" y="1658938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/>
              <a:t>Patient</a:t>
            </a:r>
          </a:p>
          <a:p>
            <a:pPr algn="ctr" eaLnBrk="1" hangingPunct="1"/>
            <a:r>
              <a:rPr lang="en-US" altLang="en-US"/>
              <a:t>Relationship</a:t>
            </a:r>
          </a:p>
          <a:p>
            <a:pPr algn="ctr" eaLnBrk="1" hangingPunct="1"/>
            <a:r>
              <a:rPr lang="en-US" altLang="en-US"/>
              <a:t>Quality</a:t>
            </a:r>
          </a:p>
        </p:txBody>
      </p:sp>
      <p:sp>
        <p:nvSpPr>
          <p:cNvPr id="13326" name="Text Box 26"/>
          <p:cNvSpPr txBox="1">
            <a:spLocks noChangeArrowheads="1"/>
          </p:cNvSpPr>
          <p:nvPr/>
        </p:nvSpPr>
        <p:spPr bwMode="auto">
          <a:xfrm>
            <a:off x="5867400" y="3773488"/>
            <a:ext cx="1603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Spouse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Relationship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Quality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7848600" y="1828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baseline="-25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7" name="Oval 46"/>
          <p:cNvSpPr/>
          <p:nvPr/>
        </p:nvSpPr>
        <p:spPr>
          <a:xfrm>
            <a:off x="7854950" y="3905250"/>
            <a:ext cx="60325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>
                <a:solidFill>
                  <a:schemeClr val="bg1"/>
                </a:solidFill>
              </a:rPr>
              <a:t>E</a:t>
            </a:r>
            <a:r>
              <a:rPr lang="en-US" sz="900" baseline="-25000" dirty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  <a:endCxn id="13318" idx="3"/>
          </p:cNvCxnSpPr>
          <p:nvPr/>
        </p:nvCxnSpPr>
        <p:spPr>
          <a:xfrm flipH="1">
            <a:off x="7620000" y="2057400"/>
            <a:ext cx="22860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2"/>
            <a:endCxn id="30" idx="3"/>
          </p:cNvCxnSpPr>
          <p:nvPr/>
        </p:nvCxnSpPr>
        <p:spPr>
          <a:xfrm flipH="1" flipV="1">
            <a:off x="7620000" y="4114800"/>
            <a:ext cx="234950" cy="1905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BBC32F-B409-4C83-8A2D-85321BDAD376}" type="slidenum">
              <a:rPr lang="en-US" altLang="en-US" smtClean="0"/>
              <a:pPr eaLnBrk="1" hangingPunct="1"/>
              <a:t>57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5325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3. </a:t>
            </a:r>
            <a:r>
              <a:rPr lang="en-US" altLang="en-US" dirty="0" err="1" smtClean="0">
                <a:solidFill>
                  <a:schemeClr val="tx1"/>
                </a:solidFill>
              </a:rPr>
              <a:t>Nonindependence</a:t>
            </a:r>
            <a:r>
              <a:rPr lang="en-US" altLang="en-US" dirty="0" smtClean="0">
                <a:solidFill>
                  <a:schemeClr val="tx1"/>
                </a:solidFill>
              </a:rPr>
              <a:t> Explained in the APIM</a:t>
            </a:r>
          </a:p>
        </p:txBody>
      </p:sp>
      <p:sp>
        <p:nvSpPr>
          <p:cNvPr id="14339" name="Rectangle 23"/>
          <p:cNvSpPr>
            <a:spLocks noChangeArrowheads="1"/>
          </p:cNvSpPr>
          <p:nvPr/>
        </p:nvSpPr>
        <p:spPr bwMode="auto">
          <a:xfrm>
            <a:off x="1254125" y="1447800"/>
            <a:ext cx="1870075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54125" y="3505200"/>
            <a:ext cx="1870075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341" name="Text Box 26"/>
          <p:cNvSpPr txBox="1">
            <a:spLocks noChangeArrowheads="1"/>
          </p:cNvSpPr>
          <p:nvPr/>
        </p:nvSpPr>
        <p:spPr bwMode="auto">
          <a:xfrm>
            <a:off x="1371600" y="38100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Spouse Depression</a:t>
            </a:r>
          </a:p>
        </p:txBody>
      </p:sp>
      <p:sp>
        <p:nvSpPr>
          <p:cNvPr id="14342" name="Rectangle 27"/>
          <p:cNvSpPr>
            <a:spLocks noChangeArrowheads="1"/>
          </p:cNvSpPr>
          <p:nvPr/>
        </p:nvSpPr>
        <p:spPr bwMode="auto">
          <a:xfrm>
            <a:off x="5791200" y="1447800"/>
            <a:ext cx="1828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791200" y="3505200"/>
            <a:ext cx="1828800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344" name="Line 31"/>
          <p:cNvSpPr>
            <a:spLocks noChangeShapeType="1"/>
          </p:cNvSpPr>
          <p:nvPr/>
        </p:nvSpPr>
        <p:spPr bwMode="auto">
          <a:xfrm>
            <a:off x="3124200" y="2133600"/>
            <a:ext cx="266700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5" name="Line 32"/>
          <p:cNvSpPr>
            <a:spLocks noChangeShapeType="1"/>
          </p:cNvSpPr>
          <p:nvPr/>
        </p:nvSpPr>
        <p:spPr bwMode="auto">
          <a:xfrm>
            <a:off x="3124200" y="4343400"/>
            <a:ext cx="266700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6" name="Text Box 35"/>
          <p:cNvSpPr txBox="1">
            <a:spLocks noChangeArrowheads="1"/>
          </p:cNvSpPr>
          <p:nvPr/>
        </p:nvSpPr>
        <p:spPr bwMode="auto">
          <a:xfrm>
            <a:off x="3352800" y="1828800"/>
            <a:ext cx="2057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Patient’s Actor Effect</a:t>
            </a:r>
          </a:p>
        </p:txBody>
      </p:sp>
      <p:sp>
        <p:nvSpPr>
          <p:cNvPr id="14347" name="Text Box 36"/>
          <p:cNvSpPr txBox="1">
            <a:spLocks noChangeArrowheads="1"/>
          </p:cNvSpPr>
          <p:nvPr/>
        </p:nvSpPr>
        <p:spPr bwMode="auto">
          <a:xfrm>
            <a:off x="3352800" y="4310063"/>
            <a:ext cx="2438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/>
              <a:t>Spouse’s Actor Effect</a:t>
            </a:r>
          </a:p>
        </p:txBody>
      </p:sp>
      <p:sp>
        <p:nvSpPr>
          <p:cNvPr id="14348" name="Text Box 39"/>
          <p:cNvSpPr txBox="1">
            <a:spLocks noChangeArrowheads="1"/>
          </p:cNvSpPr>
          <p:nvPr/>
        </p:nvSpPr>
        <p:spPr bwMode="auto">
          <a:xfrm rot="-2112756">
            <a:off x="3163888" y="3533775"/>
            <a:ext cx="12080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/>
              <a:t> </a:t>
            </a:r>
          </a:p>
        </p:txBody>
      </p:sp>
      <p:sp>
        <p:nvSpPr>
          <p:cNvPr id="14349" name="Text Box 26"/>
          <p:cNvSpPr txBox="1">
            <a:spLocks noChangeArrowheads="1"/>
          </p:cNvSpPr>
          <p:nvPr/>
        </p:nvSpPr>
        <p:spPr bwMode="auto">
          <a:xfrm>
            <a:off x="1371600" y="17526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Patient Depression</a:t>
            </a:r>
          </a:p>
        </p:txBody>
      </p:sp>
      <p:sp>
        <p:nvSpPr>
          <p:cNvPr id="14350" name="Text Box 26"/>
          <p:cNvSpPr txBox="1">
            <a:spLocks noChangeArrowheads="1"/>
          </p:cNvSpPr>
          <p:nvPr/>
        </p:nvSpPr>
        <p:spPr bwMode="auto">
          <a:xfrm>
            <a:off x="5940425" y="1658938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/>
              <a:t>Patient</a:t>
            </a:r>
          </a:p>
          <a:p>
            <a:pPr algn="ctr" eaLnBrk="1" hangingPunct="1"/>
            <a:r>
              <a:rPr lang="en-US" altLang="en-US"/>
              <a:t>Relationship</a:t>
            </a:r>
          </a:p>
          <a:p>
            <a:pPr algn="ctr" eaLnBrk="1" hangingPunct="1"/>
            <a:r>
              <a:rPr lang="en-US" altLang="en-US"/>
              <a:t>Quality</a:t>
            </a:r>
          </a:p>
        </p:txBody>
      </p:sp>
      <p:sp>
        <p:nvSpPr>
          <p:cNvPr id="14351" name="Text Box 26"/>
          <p:cNvSpPr txBox="1">
            <a:spLocks noChangeArrowheads="1"/>
          </p:cNvSpPr>
          <p:nvPr/>
        </p:nvSpPr>
        <p:spPr bwMode="auto">
          <a:xfrm>
            <a:off x="5867400" y="3773488"/>
            <a:ext cx="1603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Spouse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Relationship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Quality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7848600" y="1828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baseline="-25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7" name="Oval 46"/>
          <p:cNvSpPr/>
          <p:nvPr/>
        </p:nvSpPr>
        <p:spPr>
          <a:xfrm>
            <a:off x="7854950" y="3905250"/>
            <a:ext cx="60325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>
                <a:solidFill>
                  <a:schemeClr val="bg1"/>
                </a:solidFill>
              </a:rPr>
              <a:t>E</a:t>
            </a:r>
            <a:r>
              <a:rPr lang="en-US" sz="900" baseline="-25000" dirty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  <a:endCxn id="14342" idx="3"/>
          </p:cNvCxnSpPr>
          <p:nvPr/>
        </p:nvCxnSpPr>
        <p:spPr>
          <a:xfrm flipH="1">
            <a:off x="7620000" y="2057400"/>
            <a:ext cx="22860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2"/>
            <a:endCxn id="30" idx="3"/>
          </p:cNvCxnSpPr>
          <p:nvPr/>
        </p:nvCxnSpPr>
        <p:spPr>
          <a:xfrm flipH="1" flipV="1">
            <a:off x="7620000" y="4114800"/>
            <a:ext cx="234950" cy="1905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34307A-9B9E-4EFD-B71C-CC8D6997B915}" type="slidenum">
              <a:rPr lang="en-US" altLang="en-US" smtClean="0"/>
              <a:pPr eaLnBrk="1" hangingPunct="1"/>
              <a:t>58</a:t>
            </a:fld>
            <a:endParaRPr lang="en-US" altLang="en-US" smtClean="0"/>
          </a:p>
        </p:txBody>
      </p:sp>
      <p:cxnSp>
        <p:nvCxnSpPr>
          <p:cNvPr id="24" name="Curved Connector 23"/>
          <p:cNvCxnSpPr/>
          <p:nvPr/>
        </p:nvCxnSpPr>
        <p:spPr>
          <a:xfrm rot="10800000">
            <a:off x="1254125" y="2057400"/>
            <a:ext cx="12700" cy="2057400"/>
          </a:xfrm>
          <a:prstGeom prst="curvedConnector3">
            <a:avLst>
              <a:gd name="adj1" fmla="val 4423724"/>
            </a:avLst>
          </a:prstGeom>
          <a:ln w="3175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0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4. </a:t>
            </a:r>
            <a:r>
              <a:rPr lang="en-US" altLang="en-US" dirty="0" err="1" smtClean="0">
                <a:solidFill>
                  <a:schemeClr val="tx1"/>
                </a:solidFill>
              </a:rPr>
              <a:t>Nonindependence</a:t>
            </a:r>
            <a:r>
              <a:rPr lang="en-US" altLang="en-US" dirty="0" smtClean="0">
                <a:solidFill>
                  <a:schemeClr val="tx1"/>
                </a:solidFill>
              </a:rPr>
              <a:t> Explained in the APIM</a:t>
            </a:r>
          </a:p>
        </p:txBody>
      </p:sp>
      <p:sp>
        <p:nvSpPr>
          <p:cNvPr id="15363" name="Rectangle 23"/>
          <p:cNvSpPr>
            <a:spLocks noChangeArrowheads="1"/>
          </p:cNvSpPr>
          <p:nvPr/>
        </p:nvSpPr>
        <p:spPr bwMode="auto">
          <a:xfrm>
            <a:off x="1254125" y="1447800"/>
            <a:ext cx="1870075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54125" y="3505200"/>
            <a:ext cx="1870075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365" name="Text Box 26"/>
          <p:cNvSpPr txBox="1">
            <a:spLocks noChangeArrowheads="1"/>
          </p:cNvSpPr>
          <p:nvPr/>
        </p:nvSpPr>
        <p:spPr bwMode="auto">
          <a:xfrm>
            <a:off x="1371600" y="38100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Spouse Depression</a:t>
            </a:r>
          </a:p>
        </p:txBody>
      </p:sp>
      <p:sp>
        <p:nvSpPr>
          <p:cNvPr id="15366" name="Rectangle 27"/>
          <p:cNvSpPr>
            <a:spLocks noChangeArrowheads="1"/>
          </p:cNvSpPr>
          <p:nvPr/>
        </p:nvSpPr>
        <p:spPr bwMode="auto">
          <a:xfrm>
            <a:off x="5791200" y="1447800"/>
            <a:ext cx="1828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791200" y="3505200"/>
            <a:ext cx="1828800" cy="12192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368" name="Line 33"/>
          <p:cNvSpPr>
            <a:spLocks noChangeShapeType="1"/>
          </p:cNvSpPr>
          <p:nvPr/>
        </p:nvSpPr>
        <p:spPr bwMode="auto">
          <a:xfrm>
            <a:off x="3124200" y="2209800"/>
            <a:ext cx="2667000" cy="205740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Line 34"/>
          <p:cNvSpPr>
            <a:spLocks noChangeShapeType="1"/>
          </p:cNvSpPr>
          <p:nvPr/>
        </p:nvSpPr>
        <p:spPr bwMode="auto">
          <a:xfrm flipV="1">
            <a:off x="3124200" y="2209800"/>
            <a:ext cx="2667000" cy="192405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Text Box 38"/>
          <p:cNvSpPr txBox="1">
            <a:spLocks noChangeArrowheads="1"/>
          </p:cNvSpPr>
          <p:nvPr/>
        </p:nvSpPr>
        <p:spPr bwMode="auto">
          <a:xfrm rot="2282695">
            <a:off x="3192463" y="2363788"/>
            <a:ext cx="96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/>
              <a:t>Patient’s Partner</a:t>
            </a:r>
          </a:p>
        </p:txBody>
      </p:sp>
      <p:sp>
        <p:nvSpPr>
          <p:cNvPr id="15371" name="Text Box 39"/>
          <p:cNvSpPr txBox="1">
            <a:spLocks noChangeArrowheads="1"/>
          </p:cNvSpPr>
          <p:nvPr/>
        </p:nvSpPr>
        <p:spPr bwMode="auto">
          <a:xfrm rot="-2112756">
            <a:off x="3163888" y="3425825"/>
            <a:ext cx="1208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/>
              <a:t>Spouse’s Partner </a:t>
            </a:r>
          </a:p>
        </p:txBody>
      </p:sp>
      <p:sp>
        <p:nvSpPr>
          <p:cNvPr id="15372" name="Text Box 26"/>
          <p:cNvSpPr txBox="1">
            <a:spLocks noChangeArrowheads="1"/>
          </p:cNvSpPr>
          <p:nvPr/>
        </p:nvSpPr>
        <p:spPr bwMode="auto">
          <a:xfrm>
            <a:off x="1371600" y="1752600"/>
            <a:ext cx="160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Patient Depression</a:t>
            </a:r>
          </a:p>
        </p:txBody>
      </p:sp>
      <p:sp>
        <p:nvSpPr>
          <p:cNvPr id="15373" name="Text Box 26"/>
          <p:cNvSpPr txBox="1">
            <a:spLocks noChangeArrowheads="1"/>
          </p:cNvSpPr>
          <p:nvPr/>
        </p:nvSpPr>
        <p:spPr bwMode="auto">
          <a:xfrm>
            <a:off x="5940425" y="1658938"/>
            <a:ext cx="1603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/>
              <a:t>Patient</a:t>
            </a:r>
          </a:p>
          <a:p>
            <a:pPr algn="ctr" eaLnBrk="1" hangingPunct="1"/>
            <a:r>
              <a:rPr lang="en-US" altLang="en-US"/>
              <a:t>Relationship</a:t>
            </a:r>
          </a:p>
          <a:p>
            <a:pPr algn="ctr" eaLnBrk="1" hangingPunct="1"/>
            <a:r>
              <a:rPr lang="en-US" altLang="en-US"/>
              <a:t>Quality</a:t>
            </a:r>
          </a:p>
        </p:txBody>
      </p:sp>
      <p:sp>
        <p:nvSpPr>
          <p:cNvPr id="15374" name="Text Box 26"/>
          <p:cNvSpPr txBox="1">
            <a:spLocks noChangeArrowheads="1"/>
          </p:cNvSpPr>
          <p:nvPr/>
        </p:nvSpPr>
        <p:spPr bwMode="auto">
          <a:xfrm>
            <a:off x="5867400" y="3773488"/>
            <a:ext cx="16033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Spouse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Relationship</a:t>
            </a:r>
          </a:p>
          <a:p>
            <a:pPr algn="ctr" eaLnBrk="1" hangingPunct="1"/>
            <a:r>
              <a:rPr lang="en-US" altLang="en-US">
                <a:solidFill>
                  <a:schemeClr val="bg1"/>
                </a:solidFill>
              </a:rPr>
              <a:t>Quality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7848600" y="1828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baseline="-25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7" name="Oval 46"/>
          <p:cNvSpPr/>
          <p:nvPr/>
        </p:nvSpPr>
        <p:spPr>
          <a:xfrm>
            <a:off x="7854950" y="3905250"/>
            <a:ext cx="60325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>
                <a:solidFill>
                  <a:schemeClr val="bg1"/>
                </a:solidFill>
              </a:rPr>
              <a:t>E</a:t>
            </a:r>
            <a:r>
              <a:rPr lang="en-US" sz="900" baseline="-25000" dirty="0">
                <a:solidFill>
                  <a:schemeClr val="bg1"/>
                </a:solidFill>
              </a:rPr>
              <a:t>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  <a:endCxn id="15366" idx="3"/>
          </p:cNvCxnSpPr>
          <p:nvPr/>
        </p:nvCxnSpPr>
        <p:spPr>
          <a:xfrm flipH="1">
            <a:off x="7620000" y="2057400"/>
            <a:ext cx="228600" cy="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7" idx="2"/>
            <a:endCxn id="30" idx="3"/>
          </p:cNvCxnSpPr>
          <p:nvPr/>
        </p:nvCxnSpPr>
        <p:spPr>
          <a:xfrm flipH="1" flipV="1">
            <a:off x="7620000" y="4114800"/>
            <a:ext cx="234950" cy="1905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2834C5-AAAB-47D4-A914-51C543D01710}" type="slidenum">
              <a:rPr lang="en-US" altLang="en-US" smtClean="0"/>
              <a:pPr eaLnBrk="1" hangingPunct="1"/>
              <a:t>59</a:t>
            </a:fld>
            <a:endParaRPr lang="en-US" altLang="en-US" smtClean="0"/>
          </a:p>
        </p:txBody>
      </p:sp>
      <p:cxnSp>
        <p:nvCxnSpPr>
          <p:cNvPr id="24" name="Curved Connector 23"/>
          <p:cNvCxnSpPr/>
          <p:nvPr/>
        </p:nvCxnSpPr>
        <p:spPr>
          <a:xfrm rot="10800000">
            <a:off x="1254125" y="2057400"/>
            <a:ext cx="12700" cy="2057400"/>
          </a:xfrm>
          <a:prstGeom prst="curvedConnector3">
            <a:avLst>
              <a:gd name="adj1" fmla="val 4423724"/>
            </a:avLst>
          </a:prstGeom>
          <a:ln w="3175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1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Definitions:  Distinguishability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335963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Can </a:t>
            </a:r>
            <a:r>
              <a:rPr lang="en-US" b="1" smtClean="0">
                <a:solidFill>
                  <a:srgbClr val="FF0000"/>
                </a:solidFill>
              </a:rPr>
              <a:t>all</a:t>
            </a:r>
            <a:r>
              <a:rPr lang="en-US" smtClean="0"/>
              <a:t> dyad members be distinguished from one another based on a meaningful factor?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Distinguishable dyads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Gender in heterosexual couples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Patient and caregiver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Race in mixed race dyads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 systematic ordering of scores from the two dyad members can be developed based on the variable that distinguishes them.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989641-1D20-49EC-B40D-7A5BE3DDC29E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APIM Models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Personality Model</a:t>
            </a:r>
          </a:p>
          <a:p>
            <a:pPr eaLnBrk="1" hangingPunct="1"/>
            <a:r>
              <a:rPr lang="en-US" altLang="en-US" dirty="0" smtClean="0"/>
              <a:t>Relationship Variables</a:t>
            </a:r>
          </a:p>
          <a:p>
            <a:pPr eaLnBrk="1" hangingPunct="1"/>
            <a:r>
              <a:rPr lang="en-US" altLang="en-US" dirty="0" smtClean="0"/>
              <a:t>Accuracy-Bias Model </a:t>
            </a:r>
          </a:p>
          <a:p>
            <a:pPr eaLnBrk="1" hangingPunct="1"/>
            <a:r>
              <a:rPr lang="en-US" altLang="en-US" dirty="0" smtClean="0"/>
              <a:t>Stability-Influence Model</a:t>
            </a:r>
          </a:p>
        </p:txBody>
      </p:sp>
    </p:spTree>
    <p:extLst>
      <p:ext uri="{BB962C8B-B14F-4D97-AF65-F5344CB8AC3E}">
        <p14:creationId xmlns:p14="http://schemas.microsoft.com/office/powerpoint/2010/main" val="117481535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Depression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33400" y="37338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Depression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Personality Model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562600" y="3733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Satisfaction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57200" y="4953000"/>
            <a:ext cx="7620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Actor effects measure the effect of own personality on satisfaction.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Partner effects measure the effect of partner’s personality on satisfaction.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334000" y="21336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744660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Conflict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3400" y="37338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Conflict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Relational Model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562600" y="3733800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/>
            </a:r>
            <a:br>
              <a:rPr lang="en-US" altLang="en-US"/>
            </a:br>
            <a:r>
              <a:rPr lang="en-US" altLang="en-US"/>
              <a:t>Wife’s Satisfaction</a:t>
            </a: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457200" y="4953000"/>
            <a:ext cx="762000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Actor effects measure the effect of one’s own relational variable to one’s own other relational variable.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Partner effects measure the effect of one’s partner’s relational variable on one’s own relational variable.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334000" y="21336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Satisfaction</a:t>
            </a:r>
          </a:p>
        </p:txBody>
      </p:sp>
    </p:spTree>
    <p:extLst>
      <p:ext uri="{BB962C8B-B14F-4D97-AF65-F5344CB8AC3E}">
        <p14:creationId xmlns:p14="http://schemas.microsoft.com/office/powerpoint/2010/main" val="7120709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09600" y="18288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Satisfaction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Satisfaction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Accuracy-Bias Model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562600" y="3505200"/>
            <a:ext cx="21336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Guess of Husband’s Satisfaction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57200" y="4953000"/>
            <a:ext cx="7620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Actor effects measure the bias of assumed similarity.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Partner effects measure accuracy in perception.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638800" y="1905000"/>
            <a:ext cx="1828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Guess of Wife’s Satisfaction</a:t>
            </a:r>
          </a:p>
        </p:txBody>
      </p:sp>
    </p:spTree>
    <p:extLst>
      <p:ext uri="{BB962C8B-B14F-4D97-AF65-F5344CB8AC3E}">
        <p14:creationId xmlns:p14="http://schemas.microsoft.com/office/powerpoint/2010/main" val="36171289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3400" y="17526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167640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Satisfaction Time One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7200" y="34290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1524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Satisfaction Time One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34000" y="1828800"/>
            <a:ext cx="2286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Stability-Influence Model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5257800" y="3429000"/>
            <a:ext cx="2514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562600" y="3581400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Wife’s Satisfaction     Time Two</a:t>
            </a: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819400" y="22098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2743200" y="3962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2895600" y="2286000"/>
            <a:ext cx="23622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V="1">
            <a:off x="2819400" y="2362200"/>
            <a:ext cx="25146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6003925" y="3770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57200" y="4953000"/>
            <a:ext cx="7620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Actor effects measure stability.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Partner effects measure influence.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715000" y="1905000"/>
            <a:ext cx="1524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Husband’s Satisfaction Time Two</a:t>
            </a:r>
          </a:p>
        </p:txBody>
      </p:sp>
    </p:spTree>
    <p:extLst>
      <p:ext uri="{BB962C8B-B14F-4D97-AF65-F5344CB8AC3E}">
        <p14:creationId xmlns:p14="http://schemas.microsoft.com/office/powerpoint/2010/main" val="14766039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APIM Patterns: Couple Model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Couple Model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 Equal Actor and Partner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	e.g., my depressive symptoms has the same effect on my quality of life as does my partner’s depressive symptoms on my quality of life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Average or sum as the predictor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Although measured individually, the predictor variable is a “dyadic” variable, not an individual one</a:t>
            </a:r>
          </a:p>
        </p:txBody>
      </p:sp>
    </p:spTree>
    <p:extLst>
      <p:ext uri="{BB962C8B-B14F-4D97-AF65-F5344CB8AC3E}">
        <p14:creationId xmlns:p14="http://schemas.microsoft.com/office/powerpoint/2010/main" val="8863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APIM Patterns: Contrast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Contrast Model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Actor plus partner equals zero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e.g., time spent doing household labor on stress levels (Klumb et al. 2006)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the more household labor I do, the more stressed I feel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the more household labor my partner does, the less stress I feel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Difference score (actor X minus partner X) as the predictor</a:t>
            </a:r>
          </a:p>
        </p:txBody>
      </p:sp>
    </p:spTree>
    <p:extLst>
      <p:ext uri="{BB962C8B-B14F-4D97-AF65-F5344CB8AC3E}">
        <p14:creationId xmlns:p14="http://schemas.microsoft.com/office/powerpoint/2010/main" val="42940125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Variables versus Effects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Variables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Actor variable: the person's standing on X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Partner variable: the partner's standing on X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Actor effect: the path from a person's X variable to a person's Y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Partner effect: the path from a partner's X variable to a person's Y variable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mtClean="0"/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D9661E-E782-42E3-8BD2-8D2F254497BD}" type="slidenum">
              <a:rPr lang="en-US" altLang="en-US" smtClean="0"/>
              <a:pPr eaLnBrk="1" hangingPunct="1"/>
              <a:t>67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257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APIM with Distinguishable Dyad Members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Pull up “APIM with distinguishable dyad members.doc”</a:t>
            </a:r>
          </a:p>
          <a:p>
            <a:r>
              <a:rPr lang="en-US" altLang="en-US" dirty="0" smtClean="0"/>
              <a:t>Using </a:t>
            </a:r>
            <a:r>
              <a:rPr lang="en-US" altLang="en-US" dirty="0" err="1" smtClean="0"/>
              <a:t>Acitelli.sav</a:t>
            </a:r>
            <a:endParaRPr lang="en-US" altLang="en-US" dirty="0" smtClean="0"/>
          </a:p>
          <a:p>
            <a:r>
              <a:rPr lang="en-US" altLang="en-US" dirty="0" smtClean="0"/>
              <a:t>Use syntax called “Distinguishable APIM”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732147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for Distinguishable APIM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 </a:t>
            </a:r>
          </a:p>
          <a:p>
            <a:pPr marL="0" indent="0">
              <a:buNone/>
            </a:pPr>
            <a:r>
              <a:rPr lang="en-US" sz="2000" dirty="0"/>
              <a:t>MIXED</a:t>
            </a:r>
          </a:p>
          <a:p>
            <a:pPr marL="0" indent="0">
              <a:buNone/>
            </a:pPr>
            <a:r>
              <a:rPr lang="en-US" sz="2000" dirty="0"/>
              <a:t>  </a:t>
            </a:r>
            <a:r>
              <a:rPr lang="en-US" sz="2000" dirty="0" err="1"/>
              <a:t>Satisfaction_A</a:t>
            </a:r>
            <a:r>
              <a:rPr lang="en-US" sz="2000" dirty="0"/>
              <a:t> WITH </a:t>
            </a:r>
            <a:r>
              <a:rPr lang="en-US" sz="2000" b="1" dirty="0" err="1"/>
              <a:t>Gender_A</a:t>
            </a:r>
            <a:r>
              <a:rPr lang="en-US" sz="2000" dirty="0"/>
              <a:t> </a:t>
            </a:r>
            <a:r>
              <a:rPr lang="en-US" sz="2000" dirty="0" err="1"/>
              <a:t>OtherPos_A</a:t>
            </a:r>
            <a:r>
              <a:rPr lang="en-US" sz="2000" dirty="0"/>
              <a:t> </a:t>
            </a:r>
            <a:r>
              <a:rPr lang="en-US" sz="2000" dirty="0" err="1"/>
              <a:t>OtherPos_P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/FIXED = </a:t>
            </a:r>
            <a:r>
              <a:rPr lang="en-US" sz="2000" b="1" dirty="0" err="1"/>
              <a:t>Gender_A</a:t>
            </a:r>
            <a:r>
              <a:rPr lang="en-US" sz="2000" dirty="0"/>
              <a:t>  </a:t>
            </a:r>
            <a:r>
              <a:rPr lang="en-US" sz="2000" dirty="0" err="1"/>
              <a:t>OtherPos_A</a:t>
            </a:r>
            <a:r>
              <a:rPr lang="en-US" sz="2000" dirty="0"/>
              <a:t> </a:t>
            </a:r>
            <a:r>
              <a:rPr lang="en-US" sz="2000" dirty="0" err="1"/>
              <a:t>OtherPos_P</a:t>
            </a:r>
            <a:r>
              <a:rPr lang="en-US" sz="2000" dirty="0"/>
              <a:t> </a:t>
            </a:r>
            <a:r>
              <a:rPr lang="en-US" sz="2000" b="1" dirty="0" err="1"/>
              <a:t>Gender_A</a:t>
            </a:r>
            <a:r>
              <a:rPr lang="en-US" sz="2000" b="1" dirty="0"/>
              <a:t>*</a:t>
            </a:r>
            <a:r>
              <a:rPr lang="en-US" sz="2000" b="1" dirty="0" err="1"/>
              <a:t>OtherPos_A</a:t>
            </a:r>
            <a:r>
              <a:rPr lang="en-US" sz="2000" b="1" dirty="0"/>
              <a:t> </a:t>
            </a:r>
            <a:r>
              <a:rPr lang="en-US" sz="2000" b="1" dirty="0" err="1"/>
              <a:t>Gender_A</a:t>
            </a:r>
            <a:r>
              <a:rPr lang="en-US" sz="2000" b="1" dirty="0"/>
              <a:t>*</a:t>
            </a:r>
            <a:r>
              <a:rPr lang="en-US" sz="2000" b="1" dirty="0" err="1"/>
              <a:t>OtherPos_P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/PRINT = SOLUTION TESTCOV</a:t>
            </a:r>
          </a:p>
          <a:p>
            <a:pPr marL="0" indent="0">
              <a:buNone/>
            </a:pPr>
            <a:r>
              <a:rPr lang="en-US" sz="2000" dirty="0"/>
              <a:t>  /REPEATED = </a:t>
            </a:r>
            <a:r>
              <a:rPr lang="en-US" sz="2000" b="1" dirty="0" err="1"/>
              <a:t>Gender_A</a:t>
            </a:r>
            <a:r>
              <a:rPr lang="en-US" sz="2000" dirty="0"/>
              <a:t>  | SUBJECT(</a:t>
            </a:r>
            <a:r>
              <a:rPr lang="en-US" sz="2000" dirty="0" err="1"/>
              <a:t>coupleid</a:t>
            </a:r>
            <a:r>
              <a:rPr lang="en-US" sz="2000" dirty="0"/>
              <a:t>) COVTYPE(CS</a:t>
            </a:r>
            <a:r>
              <a:rPr lang="en-US" sz="2000" b="1" dirty="0"/>
              <a:t>H</a:t>
            </a:r>
            <a:r>
              <a:rPr lang="en-US" sz="2000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8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All or Nothing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7038" y="1600200"/>
            <a:ext cx="8716962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If most dyad members can be distinguished by a variable (e.g., gender), but a few cannot, then can we say that the dyad members are distinguishable?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No we cannot!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3600" dirty="0" smtClean="0"/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89D538-79F5-4D59-87C7-F4C71DF06E6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Supplemental Materials for D. APIM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Syntax called “two intercept model”</a:t>
            </a:r>
          </a:p>
          <a:p>
            <a:r>
              <a:rPr lang="en-US" dirty="0" smtClean="0"/>
              <a:t>In handout “APIM with distinguishable dyad members” the text starting on page 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8018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APIM with Indistinguishable Dyad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up “APIM with indistinguishable dyads.doc”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Acitellipairwise.sav</a:t>
            </a:r>
            <a:endParaRPr lang="en-US" dirty="0" smtClean="0"/>
          </a:p>
          <a:p>
            <a:r>
              <a:rPr lang="en-US" dirty="0" smtClean="0"/>
              <a:t>Use “indistinguishable </a:t>
            </a:r>
            <a:r>
              <a:rPr lang="en-US" dirty="0" err="1" smtClean="0"/>
              <a:t>apim.sps</a:t>
            </a:r>
            <a:r>
              <a:rPr lang="en-US" dirty="0" smtClean="0"/>
              <a:t>” and run the second model in the syntax</a:t>
            </a:r>
          </a:p>
          <a:p>
            <a:r>
              <a:rPr lang="en-US" dirty="0" smtClean="0"/>
              <a:t>Run through how much variance actor and partner effects explain</a:t>
            </a:r>
          </a:p>
        </p:txBody>
      </p:sp>
    </p:spTree>
    <p:extLst>
      <p:ext uri="{BB962C8B-B14F-4D97-AF65-F5344CB8AC3E}">
        <p14:creationId xmlns:p14="http://schemas.microsoft.com/office/powerpoint/2010/main" val="31098179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Distinguishability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up “test of distinguishability using MLM.doc”</a:t>
            </a:r>
          </a:p>
          <a:p>
            <a:r>
              <a:rPr lang="en-US" dirty="0" smtClean="0"/>
              <a:t>Pull up “test of </a:t>
            </a:r>
            <a:r>
              <a:rPr lang="en-US" dirty="0" err="1" smtClean="0"/>
              <a:t>distinguishability.sps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5393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APIM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Handout called “Specialized APIM models” </a:t>
            </a:r>
          </a:p>
          <a:p>
            <a:pPr lvl="1"/>
            <a:r>
              <a:rPr lang="en-US" dirty="0" smtClean="0"/>
              <a:t>Sum and difference Model </a:t>
            </a:r>
          </a:p>
          <a:p>
            <a:pPr lvl="1"/>
            <a:r>
              <a:rPr lang="en-US" i="1" dirty="0" smtClean="0"/>
              <a:t>K </a:t>
            </a:r>
            <a:r>
              <a:rPr lang="en-US" dirty="0" smtClean="0"/>
              <a:t>index model, which is the ratio of the actor to the partner effect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29251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Mediation in APIM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549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 b="1" dirty="0" smtClean="0"/>
              <a:t>The Beginning Model</a:t>
            </a:r>
          </a:p>
        </p:txBody>
      </p:sp>
      <p:sp>
        <p:nvSpPr>
          <p:cNvPr id="225283" name="WordArt 3"/>
          <p:cNvSpPr>
            <a:spLocks noChangeArrowheads="1" noChangeShapeType="1" noTextEdit="1"/>
          </p:cNvSpPr>
          <p:nvPr/>
        </p:nvSpPr>
        <p:spPr bwMode="auto">
          <a:xfrm>
            <a:off x="1295400" y="3200400"/>
            <a:ext cx="53340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X</a:t>
            </a:r>
          </a:p>
        </p:txBody>
      </p:sp>
      <p:sp>
        <p:nvSpPr>
          <p:cNvPr id="225284" name="WordArt 4"/>
          <p:cNvSpPr>
            <a:spLocks noChangeArrowheads="1" noChangeShapeType="1" noTextEdit="1"/>
          </p:cNvSpPr>
          <p:nvPr/>
        </p:nvSpPr>
        <p:spPr bwMode="auto">
          <a:xfrm>
            <a:off x="7467600" y="3124200"/>
            <a:ext cx="53340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Y</a:t>
            </a:r>
          </a:p>
        </p:txBody>
      </p:sp>
      <p:sp>
        <p:nvSpPr>
          <p:cNvPr id="225285" name="Line 5"/>
          <p:cNvSpPr>
            <a:spLocks noChangeShapeType="1"/>
          </p:cNvSpPr>
          <p:nvPr/>
        </p:nvSpPr>
        <p:spPr bwMode="auto">
          <a:xfrm flipV="1">
            <a:off x="2286000" y="3733800"/>
            <a:ext cx="4572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286" name="WordArt 6"/>
          <p:cNvSpPr>
            <a:spLocks noChangeArrowheads="1" noChangeShapeType="1" noTextEdit="1"/>
          </p:cNvSpPr>
          <p:nvPr/>
        </p:nvSpPr>
        <p:spPr bwMode="auto">
          <a:xfrm>
            <a:off x="4419600" y="2971800"/>
            <a:ext cx="30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c</a:t>
            </a:r>
          </a:p>
        </p:txBody>
      </p:sp>
      <p:sp>
        <p:nvSpPr>
          <p:cNvPr id="307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8048486-1C6B-4E5A-B79D-70ECDE20520F}" type="slidenum">
              <a:rPr lang="en-US" altLang="en-US" sz="1400" smtClean="0"/>
              <a:pPr/>
              <a:t>75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29385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animBg="1"/>
      <p:bldP spid="225284" grpId="0" animBg="1"/>
      <p:bldP spid="225285" grpId="0" animBg="1"/>
      <p:bldP spid="22528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 sz="6000" b="1" dirty="0" smtClean="0"/>
              <a:t>The Mediational Model</a:t>
            </a:r>
            <a:endParaRPr lang="en-US" altLang="en-US" sz="6000" dirty="0" smtClean="0"/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447800" y="4953000"/>
            <a:ext cx="53340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X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391400" y="4876800"/>
            <a:ext cx="53340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Y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2286000" y="5410200"/>
            <a:ext cx="4572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6310" name="WordArt 6"/>
          <p:cNvSpPr>
            <a:spLocks noChangeArrowheads="1" noChangeShapeType="1" noTextEdit="1"/>
          </p:cNvSpPr>
          <p:nvPr/>
        </p:nvSpPr>
        <p:spPr bwMode="auto">
          <a:xfrm>
            <a:off x="4343400" y="4648200"/>
            <a:ext cx="533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c'</a:t>
            </a:r>
          </a:p>
        </p:txBody>
      </p:sp>
      <p:sp>
        <p:nvSpPr>
          <p:cNvPr id="226311" name="WordArt 7"/>
          <p:cNvSpPr>
            <a:spLocks noChangeArrowheads="1" noChangeShapeType="1" noTextEdit="1"/>
          </p:cNvSpPr>
          <p:nvPr/>
        </p:nvSpPr>
        <p:spPr bwMode="auto">
          <a:xfrm>
            <a:off x="4343400" y="1676400"/>
            <a:ext cx="53340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M</a:t>
            </a:r>
          </a:p>
        </p:txBody>
      </p:sp>
      <p:sp>
        <p:nvSpPr>
          <p:cNvPr id="226312" name="Line 8"/>
          <p:cNvSpPr>
            <a:spLocks noChangeShapeType="1"/>
          </p:cNvSpPr>
          <p:nvPr/>
        </p:nvSpPr>
        <p:spPr bwMode="auto">
          <a:xfrm flipV="1">
            <a:off x="2057400" y="2590800"/>
            <a:ext cx="2057400" cy="1981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6313" name="Line 9"/>
          <p:cNvSpPr>
            <a:spLocks noChangeShapeType="1"/>
          </p:cNvSpPr>
          <p:nvPr/>
        </p:nvSpPr>
        <p:spPr bwMode="auto">
          <a:xfrm>
            <a:off x="5257800" y="2438400"/>
            <a:ext cx="2133600" cy="2209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6314" name="WordArt 10"/>
          <p:cNvSpPr>
            <a:spLocks noChangeArrowheads="1" noChangeShapeType="1" noTextEdit="1"/>
          </p:cNvSpPr>
          <p:nvPr/>
        </p:nvSpPr>
        <p:spPr bwMode="auto">
          <a:xfrm>
            <a:off x="6553200" y="2590800"/>
            <a:ext cx="4572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</a:t>
            </a:r>
          </a:p>
        </p:txBody>
      </p:sp>
      <p:sp>
        <p:nvSpPr>
          <p:cNvPr id="226315" name="WordArt 11"/>
          <p:cNvSpPr>
            <a:spLocks noChangeArrowheads="1" noChangeShapeType="1" noTextEdit="1"/>
          </p:cNvSpPr>
          <p:nvPr/>
        </p:nvSpPr>
        <p:spPr bwMode="auto">
          <a:xfrm>
            <a:off x="2362200" y="2667000"/>
            <a:ext cx="381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a</a:t>
            </a:r>
          </a:p>
        </p:txBody>
      </p:sp>
      <p:sp>
        <p:nvSpPr>
          <p:cNvPr id="41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931BFE-ED8C-4D1F-8F9B-A114ED800B41}" type="slidenum">
              <a:rPr lang="en-US" altLang="en-US" sz="1400" smtClean="0"/>
              <a:pPr/>
              <a:t>76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2588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0" grpId="0" animBg="1"/>
      <p:bldP spid="226311" grpId="0" animBg="1"/>
      <p:bldP spid="226312" grpId="0" animBg="1"/>
      <p:bldP spid="226313" grpId="0" animBg="1"/>
      <p:bldP spid="226314" grpId="0" animBg="1"/>
      <p:bldP spid="22631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b="1" dirty="0" smtClean="0"/>
              <a:t>The Four Paths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r>
              <a:rPr lang="en-US" altLang="en-US" sz="4000" b="1" smtClean="0"/>
              <a:t>X </a:t>
            </a:r>
            <a:r>
              <a:rPr lang="en-US" altLang="en-US" sz="4000" b="1" noProof="1" smtClean="0">
                <a:sym typeface="Wingdings" pitchFamily="2" charset="2"/>
              </a:rPr>
              <a:t></a:t>
            </a:r>
            <a:r>
              <a:rPr lang="en-US" altLang="en-US" sz="4000" b="1" smtClean="0"/>
              <a:t> Y: path </a:t>
            </a:r>
            <a:r>
              <a:rPr lang="en-US" altLang="en-US" sz="4000" b="1" i="1" smtClean="0"/>
              <a:t>c</a:t>
            </a:r>
          </a:p>
          <a:p>
            <a:r>
              <a:rPr lang="en-US" altLang="en-US" sz="4000" b="1" smtClean="0"/>
              <a:t>X </a:t>
            </a:r>
            <a:r>
              <a:rPr lang="en-US" altLang="en-US" sz="4000" b="1" noProof="1" smtClean="0">
                <a:sym typeface="Wingdings" pitchFamily="2" charset="2"/>
              </a:rPr>
              <a:t></a:t>
            </a:r>
            <a:r>
              <a:rPr lang="en-US" altLang="en-US" sz="4000" b="1" smtClean="0"/>
              <a:t> M: path </a:t>
            </a:r>
            <a:r>
              <a:rPr lang="en-US" altLang="en-US" sz="4000" b="1" i="1" smtClean="0"/>
              <a:t>a</a:t>
            </a:r>
          </a:p>
          <a:p>
            <a:r>
              <a:rPr lang="en-US" altLang="en-US" sz="4000" b="1" smtClean="0"/>
              <a:t>M </a:t>
            </a:r>
            <a:r>
              <a:rPr lang="en-US" altLang="en-US" sz="4000" b="1" noProof="1" smtClean="0">
                <a:sym typeface="Wingdings" pitchFamily="2" charset="2"/>
              </a:rPr>
              <a:t></a:t>
            </a:r>
            <a:r>
              <a:rPr lang="en-US" altLang="en-US" sz="4000" b="1" smtClean="0"/>
              <a:t> Y (controlling for X): path </a:t>
            </a:r>
            <a:r>
              <a:rPr lang="en-US" altLang="en-US" sz="4000" b="1" i="1" smtClean="0"/>
              <a:t>b</a:t>
            </a:r>
          </a:p>
          <a:p>
            <a:r>
              <a:rPr lang="en-US" altLang="en-US" sz="4000" b="1" smtClean="0"/>
              <a:t>X </a:t>
            </a:r>
            <a:r>
              <a:rPr lang="en-US" altLang="en-US" sz="4000" b="1" noProof="1" smtClean="0">
                <a:sym typeface="Wingdings" pitchFamily="2" charset="2"/>
              </a:rPr>
              <a:t></a:t>
            </a:r>
            <a:r>
              <a:rPr lang="en-US" altLang="en-US" sz="4000" b="1" smtClean="0"/>
              <a:t> Y (controlling for M): path </a:t>
            </a:r>
            <a:r>
              <a:rPr lang="en-US" altLang="en-US" sz="4000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endParaRPr lang="en-US" altLang="en-US" sz="4000" b="1" i="1" smtClean="0"/>
          </a:p>
          <a:p>
            <a:pPr algn="ctr">
              <a:buFontTx/>
              <a:buNone/>
            </a:pPr>
            <a:r>
              <a:rPr lang="en-US" altLang="en-US" sz="4000" b="1" smtClean="0"/>
              <a:t>(standardized or unstandardized)</a:t>
            </a:r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64F497-2CB4-4A79-8D52-9BF0800DC652}" type="slidenum">
              <a:rPr lang="en-US" altLang="en-US" sz="1400" smtClean="0"/>
              <a:pPr/>
              <a:t>77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81914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b="1" dirty="0" smtClean="0"/>
              <a:t>Baron and Kenny Steps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Step 1: X</a:t>
            </a:r>
            <a:r>
              <a:rPr lang="en-US" altLang="en-US" sz="3600" b="1" smtClean="0"/>
              <a:t> </a:t>
            </a:r>
            <a:r>
              <a:rPr lang="en-US" altLang="en-US" sz="3600" b="1" noProof="1" smtClean="0">
                <a:sym typeface="Wingdings" pitchFamily="2" charset="2"/>
              </a:rPr>
              <a:t></a:t>
            </a:r>
            <a:r>
              <a:rPr lang="en-US" altLang="en-US" sz="3600" b="1" smtClean="0"/>
              <a:t> Y (test path </a:t>
            </a:r>
            <a:r>
              <a:rPr lang="en-US" altLang="en-US" sz="3600" b="1" i="1" smtClean="0"/>
              <a:t>c</a:t>
            </a:r>
            <a:r>
              <a:rPr lang="en-US" altLang="en-US" sz="3600" b="1" smtClean="0"/>
              <a:t>)</a:t>
            </a:r>
          </a:p>
          <a:p>
            <a:r>
              <a:rPr lang="en-US" altLang="en-US" b="1" smtClean="0"/>
              <a:t>Step 2: X</a:t>
            </a:r>
            <a:r>
              <a:rPr lang="en-US" altLang="en-US" sz="3600" b="1" smtClean="0"/>
              <a:t> </a:t>
            </a:r>
            <a:r>
              <a:rPr lang="en-US" altLang="en-US" sz="3600" b="1" noProof="1" smtClean="0">
                <a:sym typeface="Wingdings" pitchFamily="2" charset="2"/>
              </a:rPr>
              <a:t></a:t>
            </a:r>
            <a:r>
              <a:rPr lang="en-US" altLang="en-US" sz="3600" b="1" smtClean="0"/>
              <a:t> M (test path </a:t>
            </a:r>
            <a:r>
              <a:rPr lang="en-US" altLang="en-US" sz="3600" b="1" i="1" smtClean="0"/>
              <a:t>a</a:t>
            </a:r>
            <a:r>
              <a:rPr lang="en-US" altLang="en-US" sz="3600" b="1" smtClean="0"/>
              <a:t>)</a:t>
            </a:r>
          </a:p>
          <a:p>
            <a:r>
              <a:rPr lang="en-US" altLang="en-US" b="1" smtClean="0"/>
              <a:t>Step 3: M</a:t>
            </a:r>
            <a:r>
              <a:rPr lang="en-US" altLang="en-US" sz="3600" b="1" smtClean="0"/>
              <a:t> (and X) </a:t>
            </a:r>
            <a:r>
              <a:rPr lang="en-US" altLang="en-US" sz="3600" b="1" noProof="1" smtClean="0">
                <a:sym typeface="Wingdings" pitchFamily="2" charset="2"/>
              </a:rPr>
              <a:t></a:t>
            </a:r>
            <a:r>
              <a:rPr lang="en-US" altLang="en-US" sz="3600" b="1" smtClean="0"/>
              <a:t> Y (test path </a:t>
            </a:r>
            <a:r>
              <a:rPr lang="en-US" altLang="en-US" sz="3600" b="1" i="1" smtClean="0"/>
              <a:t>b</a:t>
            </a:r>
            <a:r>
              <a:rPr lang="en-US" altLang="en-US" sz="3600" b="1" smtClean="0"/>
              <a:t>)</a:t>
            </a:r>
          </a:p>
          <a:p>
            <a:r>
              <a:rPr lang="en-US" altLang="en-US" b="1" smtClean="0"/>
              <a:t>Step 4: X (and M)</a:t>
            </a:r>
            <a:r>
              <a:rPr lang="en-US" altLang="en-US" sz="3600" b="1" smtClean="0"/>
              <a:t> </a:t>
            </a:r>
            <a:r>
              <a:rPr lang="en-US" altLang="en-US" sz="3600" b="1" noProof="1" smtClean="0">
                <a:sym typeface="Wingdings" pitchFamily="2" charset="2"/>
              </a:rPr>
              <a:t></a:t>
            </a:r>
            <a:r>
              <a:rPr lang="en-US" altLang="en-US" sz="3600" b="1" smtClean="0"/>
              <a:t> Y (test path </a:t>
            </a:r>
            <a:r>
              <a:rPr lang="en-US" altLang="en-US" sz="3600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sz="3600" b="1" smtClean="0"/>
              <a:t>)</a:t>
            </a:r>
          </a:p>
          <a:p>
            <a:pPr>
              <a:buFontTx/>
              <a:buNone/>
            </a:pPr>
            <a:r>
              <a:rPr lang="en-US" altLang="en-US" sz="3600" b="1" smtClean="0"/>
              <a:t>Note that Steps 3 and 4 use the same regression equation.</a:t>
            </a:r>
          </a:p>
          <a:p>
            <a:pPr>
              <a:buFontTx/>
              <a:buNone/>
            </a:pPr>
            <a:endParaRPr lang="en-US" altLang="en-US" sz="3600" b="1" smtClean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8639136-71D0-43C4-8EEA-D4EA6234A86D}" type="slidenum">
              <a:rPr lang="en-US" altLang="en-US" sz="1400" smtClean="0"/>
              <a:pPr/>
              <a:t>78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4911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b="1" dirty="0" smtClean="0"/>
              <a:t>Total and Partial Mediation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Total Mediation</a:t>
            </a:r>
          </a:p>
          <a:p>
            <a:pPr lvl="1">
              <a:buFontTx/>
              <a:buChar char="•"/>
            </a:pPr>
            <a:r>
              <a:rPr lang="en-US" altLang="en-US" b="1" smtClean="0"/>
              <a:t>Meet steps 1, 2, and 3 and find that </a:t>
            </a:r>
            <a:r>
              <a:rPr lang="en-US" altLang="en-US" sz="3200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>
                <a:cs typeface="Times New Roman" pitchFamily="18" charset="0"/>
              </a:rPr>
              <a:t> equal zero.</a:t>
            </a:r>
            <a:endParaRPr lang="en-US" altLang="en-US" b="1" smtClean="0"/>
          </a:p>
          <a:p>
            <a:r>
              <a:rPr lang="en-US" altLang="en-US" b="1" smtClean="0"/>
              <a:t>Partial Mediation</a:t>
            </a:r>
          </a:p>
          <a:p>
            <a:pPr lvl="1">
              <a:buFontTx/>
              <a:buChar char="•"/>
            </a:pPr>
            <a:r>
              <a:rPr lang="en-US" altLang="en-US" b="1" smtClean="0"/>
              <a:t>Meet steps 1, 2, and 3 and find that </a:t>
            </a:r>
            <a:r>
              <a:rPr lang="en-US" altLang="en-US" sz="3200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>
                <a:cs typeface="Times New Roman" pitchFamily="18" charset="0"/>
              </a:rPr>
              <a:t> is smaller in absolute value than </a:t>
            </a:r>
            <a:r>
              <a:rPr lang="en-US" altLang="en-US" b="1" i="1" smtClean="0">
                <a:cs typeface="Times New Roman" pitchFamily="18" charset="0"/>
              </a:rPr>
              <a:t>c</a:t>
            </a:r>
            <a:r>
              <a:rPr lang="en-US" altLang="en-US" b="1" smtClean="0">
                <a:cs typeface="Times New Roman" pitchFamily="18" charset="0"/>
              </a:rPr>
              <a:t>.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DCFDE9-A40A-4255-AFB9-A767A44EE8D5}" type="slidenum">
              <a:rPr lang="en-US" altLang="en-US" sz="1400" smtClean="0"/>
              <a:pPr/>
              <a:t>79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41047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dirty="0" err="1" smtClean="0"/>
              <a:t>Indistinguishability</a:t>
            </a:r>
            <a:endParaRPr lang="en-US" sz="40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716963" cy="548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Examples of indistinguishable dyads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Gay couples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Twins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Same-gender friends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There is no systematic or meaningful way to order the two scores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26A47-024F-497C-97B9-6558DB930163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sz="5400" b="1" dirty="0" smtClean="0"/>
              <a:t>Decomposition of Effects</a:t>
            </a:r>
            <a:endParaRPr lang="en-US" altLang="en-US" b="1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486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Total Effect = Direct Effect + Indirect Effect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b="1" i="1" smtClean="0"/>
              <a:t>c</a:t>
            </a:r>
            <a:r>
              <a:rPr lang="en-US" altLang="en-US" b="1" smtClean="0"/>
              <a:t> = </a:t>
            </a:r>
            <a:r>
              <a:rPr lang="en-US" altLang="en-US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/>
              <a:t> + </a:t>
            </a:r>
            <a:r>
              <a:rPr lang="en-US" altLang="en-US" b="1" i="1" smtClean="0"/>
              <a:t>ab</a:t>
            </a:r>
            <a:endParaRPr lang="en-US" altLang="en-US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Note that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b="1" i="1" smtClean="0"/>
              <a:t>ab</a:t>
            </a:r>
            <a:r>
              <a:rPr lang="en-US" altLang="en-US" b="1" smtClean="0"/>
              <a:t> = </a:t>
            </a:r>
            <a:r>
              <a:rPr lang="en-US" altLang="en-US" b="1" i="1" smtClean="0"/>
              <a:t>c</a:t>
            </a:r>
            <a:r>
              <a:rPr lang="en-US" altLang="en-US" b="1" smtClean="0"/>
              <a:t> - </a:t>
            </a:r>
            <a:r>
              <a:rPr lang="en-US" altLang="en-US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endParaRPr lang="en-US" altLang="en-US" b="1" i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   This equality exactly holds for multiple regression, but not necessarily for other estimation methods.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Percent of the total effect mediated: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b="1" i="1" smtClean="0"/>
              <a:t>ab</a:t>
            </a:r>
            <a:r>
              <a:rPr lang="en-US" altLang="en-US" b="1" smtClean="0"/>
              <a:t>/</a:t>
            </a:r>
            <a:r>
              <a:rPr lang="en-US" altLang="en-US" b="1" i="1" smtClean="0"/>
              <a:t>c</a:t>
            </a:r>
            <a:r>
              <a:rPr lang="en-US" altLang="en-US" b="1" smtClean="0"/>
              <a:t> or 1 - </a:t>
            </a:r>
            <a:r>
              <a:rPr lang="en-US" altLang="en-US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/>
              <a:t>/</a:t>
            </a:r>
            <a:r>
              <a:rPr lang="en-US" altLang="en-US" b="1" i="1" smtClean="0"/>
              <a:t>c </a:t>
            </a:r>
            <a:endParaRPr lang="en-US" altLang="en-US" b="1" smtClean="0"/>
          </a:p>
          <a:p>
            <a:pPr>
              <a:lnSpc>
                <a:spcPct val="90000"/>
              </a:lnSpc>
              <a:buFontTx/>
              <a:buNone/>
            </a:pPr>
            <a:endParaRPr lang="en-US" altLang="en-US" b="1" smtClean="0"/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B906246-3677-4AA7-BE75-B81B42D7C97A}" type="slidenum">
              <a:rPr lang="en-US" altLang="en-US" sz="1400" smtClean="0"/>
              <a:pPr/>
              <a:t>80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4313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b="1" dirty="0" smtClean="0"/>
              <a:t>Inconsistent Mediation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i="1" smtClean="0"/>
              <a:t>ab</a:t>
            </a:r>
            <a:r>
              <a:rPr lang="en-US" altLang="en-US" b="1" smtClean="0"/>
              <a:t> and </a:t>
            </a:r>
            <a:r>
              <a:rPr lang="en-US" altLang="en-US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/>
              <a:t> have a different sign</a:t>
            </a:r>
          </a:p>
          <a:p>
            <a:pPr>
              <a:lnSpc>
                <a:spcPct val="90000"/>
              </a:lnSpc>
            </a:pPr>
            <a:r>
              <a:rPr lang="en-US" altLang="en-US" b="1" smtClean="0"/>
              <a:t>Example: Stress </a:t>
            </a:r>
            <a:r>
              <a:rPr lang="en-US" altLang="en-US" b="1" smtClean="0">
                <a:sym typeface="Wingdings" pitchFamily="2" charset="2"/>
              </a:rPr>
              <a:t> Coping  </a:t>
            </a:r>
            <a:r>
              <a:rPr lang="en-US" altLang="en-US" b="1" smtClean="0"/>
              <a:t>Mood</a:t>
            </a:r>
          </a:p>
          <a:p>
            <a:pPr>
              <a:lnSpc>
                <a:spcPct val="90000"/>
              </a:lnSpc>
            </a:pPr>
            <a:r>
              <a:rPr lang="en-US" altLang="en-US" b="1" smtClean="0"/>
              <a:t>Like suppression in multiple regression.</a:t>
            </a:r>
          </a:p>
          <a:p>
            <a:pPr>
              <a:lnSpc>
                <a:spcPct val="90000"/>
              </a:lnSpc>
            </a:pPr>
            <a:r>
              <a:rPr lang="en-US" altLang="en-US" b="1" smtClean="0"/>
              <a:t>Consequences</a:t>
            </a:r>
          </a:p>
          <a:p>
            <a:pPr lvl="1">
              <a:lnSpc>
                <a:spcPct val="90000"/>
              </a:lnSpc>
            </a:pPr>
            <a:r>
              <a:rPr lang="en-US" altLang="en-US" b="1" smtClean="0"/>
              <a:t>Step 1 may fail</a:t>
            </a:r>
          </a:p>
          <a:p>
            <a:pPr lvl="1">
              <a:lnSpc>
                <a:spcPct val="90000"/>
              </a:lnSpc>
            </a:pPr>
            <a:r>
              <a:rPr lang="en-US" altLang="en-US" b="1" smtClean="0"/>
              <a:t>Percent mediated greater than 100%</a:t>
            </a:r>
          </a:p>
          <a:p>
            <a:pPr>
              <a:lnSpc>
                <a:spcPct val="90000"/>
              </a:lnSpc>
            </a:pPr>
            <a:r>
              <a:rPr lang="en-US" altLang="en-US" b="1" smtClean="0"/>
              <a:t>Do we have mediation?</a:t>
            </a:r>
          </a:p>
          <a:p>
            <a:pPr lvl="1">
              <a:lnSpc>
                <a:spcPct val="90000"/>
              </a:lnSpc>
            </a:pPr>
            <a:r>
              <a:rPr lang="en-US" altLang="en-US" b="1" smtClean="0"/>
              <a:t>Yes.  There is an indirect effect (</a:t>
            </a:r>
            <a:r>
              <a:rPr lang="en-US" altLang="en-US" b="1" i="1" smtClean="0"/>
              <a:t>ab</a:t>
            </a:r>
            <a:r>
              <a:rPr lang="en-US" altLang="en-US" b="1" smtClean="0"/>
              <a:t> &gt; 0).</a:t>
            </a:r>
          </a:p>
          <a:p>
            <a:pPr lvl="1">
              <a:lnSpc>
                <a:spcPct val="90000"/>
              </a:lnSpc>
            </a:pPr>
            <a:r>
              <a:rPr lang="en-US" altLang="en-US" b="1" smtClean="0"/>
              <a:t>No.  There is no effect that is “mediated.”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11039D7-FDA9-43CA-A13F-53451D5AAA2B}" type="slidenum">
              <a:rPr lang="en-US" altLang="en-US" sz="1400" smtClean="0"/>
              <a:pPr/>
              <a:t>81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88325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066800"/>
          </a:xfrm>
        </p:spPr>
        <p:txBody>
          <a:bodyPr/>
          <a:lstStyle/>
          <a:p>
            <a:r>
              <a:rPr lang="en-US" altLang="en-US" sz="4800" b="1" dirty="0" smtClean="0"/>
              <a:t>Estimating the Total Effect (c)</a:t>
            </a:r>
            <a:endParaRPr lang="en-US" altLang="en-US" sz="4000" b="1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smtClean="0"/>
              <a:t>The total effect or </a:t>
            </a:r>
            <a:r>
              <a:rPr lang="en-US" altLang="en-US" b="1" i="1" smtClean="0"/>
              <a:t>c</a:t>
            </a:r>
            <a:r>
              <a:rPr lang="en-US" altLang="en-US" b="1" smtClean="0"/>
              <a:t> can be inferred from direct and indirect effect as </a:t>
            </a:r>
            <a:r>
              <a:rPr lang="en-US" altLang="en-US" b="1" i="1" smtClean="0"/>
              <a:t>c</a:t>
            </a:r>
            <a:r>
              <a:rPr lang="en-US" altLang="en-US" b="1" i="1" smtClean="0">
                <a:cs typeface="Times New Roman" pitchFamily="18" charset="0"/>
              </a:rPr>
              <a:t>′</a:t>
            </a:r>
            <a:r>
              <a:rPr lang="en-US" altLang="en-US" b="1" smtClean="0"/>
              <a:t> + </a:t>
            </a:r>
            <a:r>
              <a:rPr lang="en-US" altLang="en-US" b="1" i="1" smtClean="0"/>
              <a:t>ab</a:t>
            </a:r>
            <a:r>
              <a:rPr lang="en-US" altLang="en-US" b="1" smtClean="0"/>
              <a:t>.</a:t>
            </a:r>
          </a:p>
          <a:p>
            <a:pPr>
              <a:buFontTx/>
              <a:buNone/>
            </a:pPr>
            <a:r>
              <a:rPr lang="en-US" altLang="en-US" b="1" smtClean="0"/>
              <a:t>We need not perform Step 1 to estimate </a:t>
            </a:r>
            <a:r>
              <a:rPr lang="en-US" altLang="en-US" b="1" i="1" smtClean="0"/>
              <a:t>c.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92D45C-EE0E-4F5F-9A3C-0A3C49896D07}" type="slidenum">
              <a:rPr lang="en-US" altLang="en-US" sz="1400" smtClean="0"/>
              <a:pPr/>
              <a:t>82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6718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b="1" dirty="0" smtClean="0"/>
              <a:t>All Four Steps Essential?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Step 4 not required: partial mediation.</a:t>
            </a:r>
          </a:p>
          <a:p>
            <a:r>
              <a:rPr lang="en-US" altLang="en-US" b="1" smtClean="0"/>
              <a:t>Step 1 is important but not essential. </a:t>
            </a:r>
          </a:p>
          <a:p>
            <a:pPr lvl="1"/>
            <a:r>
              <a:rPr lang="en-US" altLang="en-US" b="1" smtClean="0"/>
              <a:t>Power can be low if no direct effect.</a:t>
            </a:r>
          </a:p>
          <a:p>
            <a:pPr lvl="1"/>
            <a:r>
              <a:rPr lang="en-US" altLang="en-US" b="1" smtClean="0"/>
              <a:t>May fail to inconsistent mediation.</a:t>
            </a:r>
          </a:p>
          <a:p>
            <a:r>
              <a:rPr lang="en-US" altLang="en-US" b="1" smtClean="0"/>
              <a:t>Steps 2 and 3 are essential.</a:t>
            </a:r>
            <a:endParaRPr lang="en-US" altLang="en-US" sz="3600" b="1" smtClean="0"/>
          </a:p>
          <a:p>
            <a:r>
              <a:rPr lang="en-US" altLang="en-US" b="1" smtClean="0"/>
              <a:t>Note that </a:t>
            </a:r>
            <a:r>
              <a:rPr lang="en-US" altLang="en-US" b="1" i="1" smtClean="0"/>
              <a:t>ab</a:t>
            </a:r>
            <a:r>
              <a:rPr lang="en-US" altLang="en-US" b="1" smtClean="0"/>
              <a:t> measures the indirect or the amount of the total effect that is mediated.</a:t>
            </a:r>
          </a:p>
          <a:p>
            <a:r>
              <a:rPr lang="en-US" altLang="en-US" b="1" smtClean="0"/>
              <a:t>Need a way of testing the null hypothesis that the indirect effect of </a:t>
            </a:r>
            <a:r>
              <a:rPr lang="en-US" altLang="en-US" b="1" i="1" smtClean="0"/>
              <a:t>ab</a:t>
            </a:r>
            <a:r>
              <a:rPr lang="en-US" altLang="en-US" b="1" smtClean="0"/>
              <a:t> is zero.</a:t>
            </a:r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0F17FAA-C9D1-492B-B5D9-26B68A35BFDB}" type="slidenum">
              <a:rPr lang="en-US" altLang="en-US" sz="1400" smtClean="0"/>
              <a:pPr/>
              <a:t>83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9484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altLang="en-US" sz="6000" b="1" dirty="0" smtClean="0"/>
              <a:t>Strategies to Test ab = 0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5029200"/>
          </a:xfrm>
        </p:spPr>
        <p:txBody>
          <a:bodyPr/>
          <a:lstStyle/>
          <a:p>
            <a:r>
              <a:rPr lang="en-US" altLang="en-US" sz="5400" b="1" dirty="0" err="1" smtClean="0"/>
              <a:t>Sobel</a:t>
            </a:r>
            <a:r>
              <a:rPr lang="en-US" altLang="en-US" sz="5400" b="1" dirty="0" smtClean="0"/>
              <a:t> test</a:t>
            </a:r>
          </a:p>
          <a:p>
            <a:r>
              <a:rPr lang="en-US" altLang="en-US" sz="5400" b="1" dirty="0" smtClean="0"/>
              <a:t>Bootstrapping</a:t>
            </a:r>
          </a:p>
          <a:p>
            <a:r>
              <a:rPr lang="en-US" altLang="en-US" sz="5400" b="1" dirty="0" err="1" smtClean="0"/>
              <a:t>Montecarlo</a:t>
            </a:r>
            <a:r>
              <a:rPr lang="en-US" altLang="en-US" sz="5400" b="1" dirty="0" smtClean="0"/>
              <a:t> 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0E6CBD9-0F90-46AD-B804-E0D0DD40EC2F}" type="slidenum">
              <a:rPr lang="en-US" altLang="en-US" sz="1400" smtClean="0"/>
              <a:pPr/>
              <a:t>84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2497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6000" b="1" dirty="0" err="1" smtClean="0"/>
              <a:t>Sobel</a:t>
            </a:r>
            <a:r>
              <a:rPr lang="en-US" altLang="en-US" sz="6000" b="1" dirty="0" smtClean="0"/>
              <a:t> Test of Mediation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143000"/>
            <a:ext cx="7848600" cy="5715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Compute the square root of: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b="1" i="1" smtClean="0"/>
              <a:t>a</a:t>
            </a:r>
            <a:r>
              <a:rPr lang="en-US" altLang="en-US" b="1" baseline="30000" smtClean="0"/>
              <a:t>2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b</a:t>
            </a:r>
            <a:r>
              <a:rPr lang="en-US" altLang="en-US" b="1" baseline="30000" smtClean="0"/>
              <a:t>2</a:t>
            </a:r>
            <a:r>
              <a:rPr lang="en-US" altLang="en-US" b="1" smtClean="0"/>
              <a:t> + </a:t>
            </a:r>
            <a:r>
              <a:rPr lang="en-US" altLang="en-US" b="1" i="1" smtClean="0"/>
              <a:t>b</a:t>
            </a:r>
            <a:r>
              <a:rPr lang="en-US" altLang="en-US" b="1" baseline="30000" smtClean="0"/>
              <a:t>2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</a:t>
            </a:r>
            <a:r>
              <a:rPr lang="en-US" altLang="en-US" b="1" baseline="30000" smtClean="0"/>
              <a:t>2</a:t>
            </a:r>
            <a:r>
              <a:rPr lang="en-US" altLang="en-US" b="1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   which is denoted as 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ab </a:t>
            </a:r>
            <a:r>
              <a:rPr lang="en-US" altLang="en-US" b="1" smtClean="0"/>
              <a:t>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Note that 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</a:t>
            </a:r>
            <a:r>
              <a:rPr lang="en-US" altLang="en-US" b="1" smtClean="0"/>
              <a:t> and 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b</a:t>
            </a:r>
            <a:r>
              <a:rPr lang="en-US" altLang="en-US" b="1" smtClean="0"/>
              <a:t> are the standard errors of </a:t>
            </a:r>
            <a:r>
              <a:rPr lang="en-US" altLang="en-US" b="1" i="1" smtClean="0"/>
              <a:t>a</a:t>
            </a:r>
            <a:r>
              <a:rPr lang="en-US" altLang="en-US" b="1" smtClean="0"/>
              <a:t> and </a:t>
            </a:r>
            <a:r>
              <a:rPr lang="en-US" altLang="en-US" b="1" i="1" smtClean="0"/>
              <a:t>b</a:t>
            </a:r>
            <a:r>
              <a:rPr lang="en-US" altLang="en-US" b="1" smtClean="0"/>
              <a:t>, respectively; </a:t>
            </a:r>
            <a:r>
              <a:rPr lang="en-US" altLang="en-US" b="1" i="1" smtClean="0"/>
              <a:t>t</a:t>
            </a:r>
            <a:r>
              <a:rPr lang="en-US" altLang="en-US" b="1" i="1" baseline="-25000" smtClean="0"/>
              <a:t>a</a:t>
            </a:r>
            <a:r>
              <a:rPr lang="en-US" altLang="en-US" b="1" smtClean="0"/>
              <a:t> = </a:t>
            </a:r>
            <a:r>
              <a:rPr lang="en-US" altLang="en-US" b="1" i="1" smtClean="0"/>
              <a:t>a</a:t>
            </a:r>
            <a:r>
              <a:rPr lang="en-US" altLang="en-US" b="1" smtClean="0"/>
              <a:t>/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</a:t>
            </a:r>
            <a:r>
              <a:rPr lang="en-US" altLang="en-US" b="1" smtClean="0"/>
              <a:t> and  </a:t>
            </a:r>
            <a:r>
              <a:rPr lang="en-US" altLang="en-US" b="1" i="1" smtClean="0"/>
              <a:t>t</a:t>
            </a:r>
            <a:r>
              <a:rPr lang="en-US" altLang="en-US" b="1" i="1" baseline="-25000" smtClean="0"/>
              <a:t>b</a:t>
            </a:r>
            <a:r>
              <a:rPr lang="en-US" altLang="en-US" b="1" smtClean="0"/>
              <a:t> = </a:t>
            </a:r>
            <a:r>
              <a:rPr lang="en-US" altLang="en-US" b="1" i="1" smtClean="0"/>
              <a:t>b</a:t>
            </a:r>
            <a:r>
              <a:rPr lang="en-US" altLang="en-US" b="1" smtClean="0"/>
              <a:t>/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b </a:t>
            </a:r>
            <a:r>
              <a:rPr lang="en-US" altLang="en-US" b="1" smtClean="0"/>
              <a:t>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Divide </a:t>
            </a:r>
            <a:r>
              <a:rPr lang="en-US" altLang="en-US" b="1" i="1" smtClean="0"/>
              <a:t>ab</a:t>
            </a:r>
            <a:r>
              <a:rPr lang="en-US" altLang="en-US" b="1" smtClean="0"/>
              <a:t> by 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ab </a:t>
            </a:r>
            <a:r>
              <a:rPr lang="en-US" altLang="en-US" b="1" smtClean="0"/>
              <a:t>and treat that value as a </a:t>
            </a:r>
            <a:r>
              <a:rPr lang="en-US" altLang="en-US" b="1" i="1" smtClean="0"/>
              <a:t>Z</a:t>
            </a:r>
            <a:r>
              <a:rPr lang="en-US" altLang="en-US" b="1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So if </a:t>
            </a:r>
            <a:r>
              <a:rPr lang="en-US" altLang="en-US" b="1" i="1" smtClean="0"/>
              <a:t>ab</a:t>
            </a:r>
            <a:r>
              <a:rPr lang="en-US" altLang="en-US" b="1" smtClean="0"/>
              <a:t>/</a:t>
            </a:r>
            <a:r>
              <a:rPr lang="en-US" altLang="en-US" b="1" i="1" smtClean="0"/>
              <a:t>s</a:t>
            </a:r>
            <a:r>
              <a:rPr lang="en-US" altLang="en-US" b="1" i="1" baseline="-25000" smtClean="0"/>
              <a:t>ab</a:t>
            </a:r>
            <a:r>
              <a:rPr lang="en-US" altLang="en-US" b="1" smtClean="0"/>
              <a:t> greater than 1.96 in absolute value, reject the null hypothesis that the indirect effect is zero.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smtClean="0"/>
              <a:t>Low power.</a:t>
            </a:r>
            <a:r>
              <a:rPr lang="en-US" altLang="en-US" smtClean="0"/>
              <a:t>                 </a:t>
            </a:r>
          </a:p>
        </p:txBody>
      </p:sp>
      <p:sp>
        <p:nvSpPr>
          <p:cNvPr id="1536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035937-0603-4217-BF01-7BB5C0FFFBE0}" type="slidenum">
              <a:rPr lang="en-US" altLang="en-US" sz="1400" smtClean="0"/>
              <a:pPr/>
              <a:t>85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6272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6600" b="1" dirty="0" smtClean="0"/>
              <a:t>Bootstrapping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143000"/>
            <a:ext cx="7848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altLang="en-US" sz="200" smtClean="0"/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“Nonparametric” way of computing a sampling distribution.</a:t>
            </a:r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Re-sampling (with replacement)</a:t>
            </a:r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Many trials (computationally intensive)</a:t>
            </a:r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Correct for bias.</a:t>
            </a:r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Compute a confidence interval which is </a:t>
            </a:r>
            <a:r>
              <a:rPr lang="en-US" altLang="en-US" sz="3600" b="1" smtClean="0">
                <a:solidFill>
                  <a:srgbClr val="CC3300"/>
                </a:solidFill>
              </a:rPr>
              <a:t>asymmetric</a:t>
            </a:r>
            <a:r>
              <a:rPr lang="en-US" altLang="en-US" sz="3600" b="1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3600" b="1" smtClean="0"/>
              <a:t>Slight changes because empirically derived.</a:t>
            </a:r>
          </a:p>
          <a:p>
            <a:pPr>
              <a:lnSpc>
                <a:spcPct val="90000"/>
              </a:lnSpc>
            </a:pPr>
            <a:r>
              <a:rPr lang="en-US" altLang="en-US" sz="200" b="1" smtClean="0"/>
              <a:t>  </a:t>
            </a:r>
          </a:p>
          <a:p>
            <a:pPr>
              <a:lnSpc>
                <a:spcPct val="90000"/>
              </a:lnSpc>
            </a:pPr>
            <a:endParaRPr lang="en-US" altLang="en-US" sz="200" b="1" smtClean="0"/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E08DF2A-BE8C-4373-931D-6C2EB415D892}" type="slidenum">
              <a:rPr lang="en-US" altLang="en-US" sz="1400" smtClean="0"/>
              <a:pPr/>
              <a:t>86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94565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6600" b="1" dirty="0" smtClean="0"/>
              <a:t>How to Bootstrap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143000"/>
            <a:ext cx="7848600" cy="5486400"/>
          </a:xfrm>
        </p:spPr>
        <p:txBody>
          <a:bodyPr/>
          <a:lstStyle/>
          <a:p>
            <a:pPr>
              <a:buFontTx/>
              <a:buNone/>
            </a:pPr>
            <a:endParaRPr lang="en-US" altLang="en-US" sz="200" dirty="0" smtClean="0"/>
          </a:p>
          <a:p>
            <a:r>
              <a:rPr lang="en-US" altLang="en-US" sz="3600" b="1" dirty="0" smtClean="0"/>
              <a:t>SPSS Mixed has a bootstrap as an “add-on.”</a:t>
            </a:r>
          </a:p>
          <a:p>
            <a:r>
              <a:rPr lang="en-US" altLang="en-US" sz="3600" b="1" dirty="0" err="1" smtClean="0"/>
              <a:t>MLwiN</a:t>
            </a:r>
            <a:r>
              <a:rPr lang="en-US" altLang="en-US" sz="3600" b="1" dirty="0" smtClean="0"/>
              <a:t> has a bootstrap option.</a:t>
            </a:r>
          </a:p>
          <a:p>
            <a:r>
              <a:rPr lang="en-US" altLang="en-US" sz="3600" b="1" dirty="0" smtClean="0"/>
              <a:t>Currently HLM and SAS do not.</a:t>
            </a:r>
          </a:p>
          <a:p>
            <a:r>
              <a:rPr lang="en-US" altLang="en-US" sz="3600" b="1" dirty="0" smtClean="0"/>
              <a:t>Preacher and Hayes have a macro for ordinary regression analysis.</a:t>
            </a:r>
          </a:p>
          <a:p>
            <a:r>
              <a:rPr lang="en-US" altLang="en-US" sz="3600" b="1" dirty="0" smtClean="0"/>
              <a:t>Many Structural Equation Modeling programs perform bootstrapping.</a:t>
            </a:r>
          </a:p>
          <a:p>
            <a:endParaRPr lang="en-US" altLang="en-US" sz="200" b="1" dirty="0" smtClean="0"/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95866F-1CD7-42B3-ABE6-0960A0628979}" type="slidenum">
              <a:rPr lang="en-US" altLang="en-US" sz="1400" smtClean="0"/>
              <a:pPr/>
              <a:t>87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69037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Monte Carlo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Get out Confidence Intervals for the indirect effect</a:t>
            </a:r>
          </a:p>
          <a:p>
            <a:r>
              <a:rPr lang="en-US" dirty="0" smtClean="0"/>
              <a:t>Similar to bootstrapping in that using the inputted parameter estimates and the associated standard errors, random draws from the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distributions are simulated and the product of these values is computed. </a:t>
            </a:r>
          </a:p>
          <a:p>
            <a:r>
              <a:rPr lang="en-US" dirty="0"/>
              <a:t>P</a:t>
            </a:r>
            <a:r>
              <a:rPr lang="en-US" dirty="0" smtClean="0"/>
              <a:t>rocedure is repeated a very large number of times and the resulting distribution of the </a:t>
            </a:r>
            <a:r>
              <a:rPr lang="en-US" i="1" dirty="0" smtClean="0"/>
              <a:t>a</a:t>
            </a:r>
            <a:r>
              <a:rPr lang="en-US" dirty="0" smtClean="0"/>
              <a:t>*</a:t>
            </a:r>
            <a:r>
              <a:rPr lang="en-US" i="1" dirty="0" smtClean="0"/>
              <a:t>b</a:t>
            </a:r>
            <a:r>
              <a:rPr lang="en-US" dirty="0" smtClean="0"/>
              <a:t> values is used to estimate a confidence interval around the observed value of </a:t>
            </a:r>
            <a:r>
              <a:rPr lang="en-US" i="1" dirty="0" smtClean="0"/>
              <a:t>a</a:t>
            </a:r>
            <a:r>
              <a:rPr lang="en-US" dirty="0" smtClean="0"/>
              <a:t>*</a:t>
            </a:r>
            <a:r>
              <a:rPr lang="en-US" i="1" dirty="0" smtClean="0"/>
              <a:t>b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http://www.quantpsy.org/medmc/medmc.htm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76056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altLang="en-US" b="1" i="1" dirty="0" smtClean="0"/>
              <a:t>1. Causal Assumptions in </a:t>
            </a:r>
            <a:br>
              <a:rPr lang="en-US" altLang="en-US" b="1" i="1" dirty="0" smtClean="0"/>
            </a:br>
            <a:r>
              <a:rPr lang="en-US" altLang="en-US" b="1" i="1" dirty="0" smtClean="0"/>
              <a:t>Estimating  Mediation</a:t>
            </a:r>
            <a:r>
              <a:rPr lang="en-US" altLang="en-US" b="1" i="1" dirty="0" smtClean="0">
                <a:solidFill>
                  <a:srgbClr val="006600"/>
                </a:solidFill>
              </a:rPr>
              <a:t/>
            </a:r>
            <a:br>
              <a:rPr lang="en-US" altLang="en-US" b="1" i="1" dirty="0" smtClean="0">
                <a:solidFill>
                  <a:srgbClr val="006600"/>
                </a:solidFill>
              </a:rPr>
            </a:br>
            <a:endParaRPr lang="en-US" altLang="en-US" b="1" dirty="0" smtClean="0">
              <a:solidFill>
                <a:srgbClr val="006600"/>
              </a:solidFill>
            </a:endParaRP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M and X do not interact to cause Y.</a:t>
            </a:r>
          </a:p>
          <a:p>
            <a:r>
              <a:rPr lang="en-US" altLang="en-US" b="1" smtClean="0"/>
              <a:t>Emphasized in earlier discussions of mediation but not mentioned by Baron &amp; Kenny.</a:t>
            </a:r>
          </a:p>
          <a:p>
            <a:r>
              <a:rPr lang="en-US" altLang="en-US" b="1" smtClean="0"/>
              <a:t>Easily tested.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7D73A74-E7AD-4681-BE10-3D857F48BD6C}" type="slidenum">
              <a:rPr lang="en-US" altLang="en-US" sz="1400" smtClean="0"/>
              <a:pPr/>
              <a:t>89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08828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It can be complicated…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7038" y="1600200"/>
            <a:ext cx="8716962" cy="548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Distinguishability is a mix of theoretical and empirical considerations.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For dyads to be considered distinguishable: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It should be theoretically important to make such a distinction between members.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Also it should be shown that </a:t>
            </a:r>
            <a:r>
              <a:rPr lang="en-US" sz="3200" i="1" dirty="0" smtClean="0"/>
              <a:t>empirically</a:t>
            </a:r>
            <a:r>
              <a:rPr lang="en-US" sz="3200" dirty="0" smtClean="0"/>
              <a:t> there are differences.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Sometimes there can be two variables that can be used to distinguish dyad members: spouse  vs. patient and husband vs. wife.</a:t>
            </a:r>
          </a:p>
          <a:p>
            <a:pPr lvl="2"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449D10-AED2-4904-95AF-1CBC70481099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altLang="en-US" b="1" i="1" dirty="0" smtClean="0"/>
              <a:t>2. Causal Assumptions in </a:t>
            </a:r>
            <a:br>
              <a:rPr lang="en-US" altLang="en-US" b="1" i="1" dirty="0" smtClean="0"/>
            </a:br>
            <a:r>
              <a:rPr lang="en-US" altLang="en-US" b="1" i="1" dirty="0" smtClean="0"/>
              <a:t>Estimating  Mediation</a:t>
            </a:r>
            <a:r>
              <a:rPr lang="en-US" altLang="en-US" b="1" i="1" dirty="0" smtClean="0">
                <a:solidFill>
                  <a:srgbClr val="006600"/>
                </a:solidFill>
              </a:rPr>
              <a:t/>
            </a:r>
            <a:br>
              <a:rPr lang="en-US" altLang="en-US" b="1" i="1" dirty="0" smtClean="0">
                <a:solidFill>
                  <a:srgbClr val="006600"/>
                </a:solidFill>
              </a:rPr>
            </a:br>
            <a:endParaRPr lang="en-US" altLang="en-US" b="1" dirty="0" smtClean="0">
              <a:solidFill>
                <a:srgbClr val="006600"/>
              </a:solidFill>
            </a:endParaRP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No Reverse Causal Effects</a:t>
            </a:r>
          </a:p>
          <a:p>
            <a:pPr lvl="1"/>
            <a:r>
              <a:rPr lang="en-US" altLang="en-US" b="1" smtClean="0"/>
              <a:t>M or Y not cause X</a:t>
            </a:r>
          </a:p>
          <a:p>
            <a:pPr lvl="1"/>
            <a:r>
              <a:rPr lang="en-US" altLang="en-US" b="1" smtClean="0"/>
              <a:t>Y not cause M</a:t>
            </a:r>
          </a:p>
          <a:p>
            <a:r>
              <a:rPr lang="en-US" altLang="en-US" b="1" smtClean="0"/>
              <a:t>Aids</a:t>
            </a:r>
          </a:p>
          <a:p>
            <a:pPr lvl="1"/>
            <a:r>
              <a:rPr lang="en-US" altLang="en-US" b="1" smtClean="0"/>
              <a:t>Randomization</a:t>
            </a:r>
          </a:p>
          <a:p>
            <a:pPr lvl="1"/>
            <a:r>
              <a:rPr lang="en-US" altLang="en-US" b="1" smtClean="0"/>
              <a:t>Timing of Measurement</a:t>
            </a:r>
          </a:p>
          <a:p>
            <a:pPr lvl="1"/>
            <a:r>
              <a:rPr lang="en-US" altLang="en-US" b="1" smtClean="0"/>
              <a:t>Theory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568A4BE-56A9-4974-AFDF-B6C0B703FF75}" type="slidenum">
              <a:rPr lang="en-US" altLang="en-US" sz="1400" smtClean="0"/>
              <a:pPr/>
              <a:t>90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65718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 bldLvl="2" autoUpdateAnimBg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altLang="en-US" b="1" i="1" dirty="0" smtClean="0"/>
              <a:t>3. Causal Assumptions in </a:t>
            </a:r>
            <a:br>
              <a:rPr lang="en-US" altLang="en-US" b="1" i="1" dirty="0" smtClean="0"/>
            </a:br>
            <a:r>
              <a:rPr lang="en-US" altLang="en-US" b="1" i="1" dirty="0" smtClean="0"/>
              <a:t>Estimating  Mediation</a:t>
            </a:r>
            <a:r>
              <a:rPr lang="en-US" altLang="en-US" b="1" i="1" dirty="0" smtClean="0">
                <a:solidFill>
                  <a:srgbClr val="006600"/>
                </a:solidFill>
              </a:rPr>
              <a:t/>
            </a:r>
            <a:br>
              <a:rPr lang="en-US" altLang="en-US" b="1" i="1" dirty="0" smtClean="0">
                <a:solidFill>
                  <a:srgbClr val="006600"/>
                </a:solidFill>
              </a:rPr>
            </a:br>
            <a:endParaRPr lang="en-US" altLang="en-US" b="1" dirty="0" smtClean="0">
              <a:solidFill>
                <a:srgbClr val="006600"/>
              </a:solidFill>
            </a:endParaRP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/>
          <a:lstStyle/>
          <a:p>
            <a:r>
              <a:rPr lang="en-US" altLang="en-US" b="1" smtClean="0"/>
              <a:t>No Omitted Variables (Common Causes)</a:t>
            </a:r>
          </a:p>
          <a:p>
            <a:pPr lvl="1"/>
            <a:r>
              <a:rPr lang="en-US" altLang="en-US" b="1" smtClean="0"/>
              <a:t>Between X and M</a:t>
            </a:r>
          </a:p>
          <a:p>
            <a:pPr lvl="1"/>
            <a:r>
              <a:rPr lang="en-US" altLang="en-US" b="1" smtClean="0"/>
              <a:t>Between X and Y</a:t>
            </a:r>
          </a:p>
          <a:p>
            <a:pPr lvl="1"/>
            <a:r>
              <a:rPr lang="en-US" altLang="en-US" b="1" smtClean="0"/>
              <a:t>Between M and Y</a:t>
            </a:r>
          </a:p>
          <a:p>
            <a:r>
              <a:rPr lang="en-US" altLang="en-US" b="1" smtClean="0"/>
              <a:t>Aids</a:t>
            </a:r>
          </a:p>
          <a:p>
            <a:pPr lvl="1"/>
            <a:r>
              <a:rPr lang="en-US" altLang="en-US" b="1" smtClean="0"/>
              <a:t>Measuring  them</a:t>
            </a:r>
          </a:p>
          <a:p>
            <a:pPr lvl="1"/>
            <a:r>
              <a:rPr lang="en-US" altLang="en-US" b="1" smtClean="0"/>
              <a:t>Randomization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96424B5-6B63-471F-A676-1B647009133C}" type="slidenum">
              <a:rPr lang="en-US" altLang="en-US" sz="1400" smtClean="0"/>
              <a:pPr/>
              <a:t>91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337146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 bldLvl="2" autoUpdateAnimBg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up handout called “Mediation and the APIM.doc”</a:t>
            </a:r>
          </a:p>
          <a:p>
            <a:r>
              <a:rPr lang="en-US" dirty="0" smtClean="0"/>
              <a:t>Pull up syntax called “</a:t>
            </a:r>
            <a:r>
              <a:rPr lang="en-US" dirty="0" err="1" smtClean="0"/>
              <a:t>mediation.sps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Use “</a:t>
            </a:r>
            <a:r>
              <a:rPr lang="en-US" dirty="0" err="1" smtClean="0"/>
              <a:t>acitellipairwise.sav</a:t>
            </a:r>
            <a:r>
              <a:rPr lang="en-US" dirty="0" smtClean="0"/>
              <a:t>”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2904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Moderation and the APIM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91045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Moderation?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causal relationship between two variables (X </a:t>
            </a:r>
            <a:r>
              <a:rPr lang="en-US" dirty="0" smtClean="0">
                <a:sym typeface="Wingdings" pitchFamily="2" charset="2"/>
              </a:rPr>
              <a:t> Y) </a:t>
            </a:r>
            <a:r>
              <a:rPr lang="en-US" dirty="0" smtClean="0"/>
              <a:t>changes as a function of a third variable (M).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X and M interact to cause Y.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E.g., the relationship between childhood trauma (X) and adult depression (Y) changes as a function of gender (M)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Gender moderates the causal effect of childhood trauma on adult depression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E.g., a weaker relationship for men than women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422612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152400" y="152400"/>
          <a:ext cx="8678496" cy="6421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790911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Moderation and Causation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Need to know causal direction.</a:t>
            </a:r>
          </a:p>
          <a:p>
            <a:pPr eaLnBrk="1" hangingPunct="1"/>
            <a:r>
              <a:rPr lang="en-US" dirty="0" smtClean="0"/>
              <a:t>If X is a manipulated variable, there should be no relationship between X and M.</a:t>
            </a:r>
          </a:p>
          <a:p>
            <a:pPr eaLnBrk="1" hangingPunct="1"/>
            <a:r>
              <a:rPr lang="en-US" dirty="0" smtClean="0"/>
              <a:t>Unlike mediation, there is no reason why necessarily X and M should be correlated.  </a:t>
            </a:r>
          </a:p>
        </p:txBody>
      </p:sp>
    </p:spTree>
    <p:extLst>
      <p:ext uri="{BB962C8B-B14F-4D97-AF65-F5344CB8AC3E}">
        <p14:creationId xmlns:p14="http://schemas.microsoft.com/office/powerpoint/2010/main" val="265867602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Estimation of Moderation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Typically estimated as the interaction between X and 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Y = aX + bM +cXM + 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a = main effect of X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b = main effect of 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c = interaction between X and M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Using an product term implies a linear relationship between M and X to Y relationship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The effect of X on Y changes by a constant amount as M increases or decreases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E.g., the effect of X on Y changes by the same amount for every year married.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5733972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Centering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Y = aX + bM +cXM + E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a = effect of X when M is zero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b = effect of M when X is zero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The meaning of a main effects depends on the meaningfulness of zero of the other variable.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To make zero meaningful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make sure it is meaningful in the raw units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center: subtract off the mean and so zero refers to the average person</a:t>
            </a:r>
          </a:p>
        </p:txBody>
      </p:sp>
    </p:spTree>
    <p:extLst>
      <p:ext uri="{BB962C8B-B14F-4D97-AF65-F5344CB8AC3E}">
        <p14:creationId xmlns:p14="http://schemas.microsoft.com/office/powerpoint/2010/main" val="417398578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Level of Measurement of the  Moderator: Dichotomous Within-Dyads Variable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Dyad members necessarily distinguishable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Two moderation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actor effect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Moderates the partner effect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2582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3406</TotalTime>
  <Words>3868</Words>
  <Application>Microsoft Office PowerPoint</Application>
  <PresentationFormat>On-screen Show (4:3)</PresentationFormat>
  <Paragraphs>713</Paragraphs>
  <Slides>105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3" baseType="lpstr">
      <vt:lpstr>Arial</vt:lpstr>
      <vt:lpstr>Arial Black</vt:lpstr>
      <vt:lpstr>Calibri</vt:lpstr>
      <vt:lpstr>Monotype Sorts</vt:lpstr>
      <vt:lpstr>Times New Roman</vt:lpstr>
      <vt:lpstr>Wingdings</vt:lpstr>
      <vt:lpstr>Office Theme</vt:lpstr>
      <vt:lpstr>Document</vt:lpstr>
      <vt:lpstr>PowerPoint Presentation</vt:lpstr>
      <vt:lpstr>Overview</vt:lpstr>
      <vt:lpstr>I. The Need for Analytic Techniques for Nonindependent Data</vt:lpstr>
      <vt:lpstr>II. The Need for Analytic Techniques for Nonindependent Data</vt:lpstr>
      <vt:lpstr>III. The Need for Analytic Techniques for Nonindependent Data</vt:lpstr>
      <vt:lpstr>Definitions:  Distinguishability</vt:lpstr>
      <vt:lpstr>All or Nothing</vt:lpstr>
      <vt:lpstr>Indistinguishability</vt:lpstr>
      <vt:lpstr>It can be complicated…</vt:lpstr>
      <vt:lpstr>Types of Variables</vt:lpstr>
      <vt:lpstr>Within Dyads </vt:lpstr>
      <vt:lpstr>Mixed Variable</vt:lpstr>
      <vt:lpstr>It can be complicated…</vt:lpstr>
      <vt:lpstr>Levels of Measurement</vt:lpstr>
      <vt:lpstr>Levels of Measurement</vt:lpstr>
      <vt:lpstr>Types of  Dyadic Designs  </vt:lpstr>
      <vt:lpstr>Standard Dyadic Design</vt:lpstr>
      <vt:lpstr>Standard Design</vt:lpstr>
      <vt:lpstr>Standard Design - Distinguishable </vt:lpstr>
      <vt:lpstr>Defining, Measuring, and Dealing  with Nonindependence   </vt:lpstr>
      <vt:lpstr>PowerPoint Presentation</vt:lpstr>
      <vt:lpstr>Defining Nonindependence</vt:lpstr>
      <vt:lpstr>Negative Nonindependence</vt:lpstr>
      <vt:lpstr>How Might Negative Correlations Arise?</vt:lpstr>
      <vt:lpstr>How Might Negative Correlations Arise?</vt:lpstr>
      <vt:lpstr>Sources of Nonindependence</vt:lpstr>
      <vt:lpstr>Sources of Nonindependence (cont.)</vt:lpstr>
      <vt:lpstr>Effect of Nonindependence</vt:lpstr>
      <vt:lpstr>Direction of Bias Depends on</vt:lpstr>
      <vt:lpstr>PowerPoint Presentation</vt:lpstr>
      <vt:lpstr>PowerPoint Presentation</vt:lpstr>
      <vt:lpstr>Effect of  Ignoring  Nonindependence  on Significance Tests</vt:lpstr>
      <vt:lpstr>Consequences of Ignoring Nonindependence</vt:lpstr>
      <vt:lpstr>What Not To Do!</vt:lpstr>
      <vt:lpstr>What To Do</vt:lpstr>
      <vt:lpstr>Measuring of Nonindependence</vt:lpstr>
      <vt:lpstr>Estimating Correlated Errors</vt:lpstr>
      <vt:lpstr>Data Structures and Organization</vt:lpstr>
      <vt:lpstr>Data Structuring</vt:lpstr>
      <vt:lpstr>Multilevel Modeling with SPSS</vt:lpstr>
      <vt:lpstr>Introduction to Data</vt:lpstr>
      <vt:lpstr>I Example</vt:lpstr>
      <vt:lpstr>II Example</vt:lpstr>
      <vt:lpstr>III Example</vt:lpstr>
      <vt:lpstr>IV Example</vt:lpstr>
      <vt:lpstr>V Example</vt:lpstr>
      <vt:lpstr>        Actor-Partner  Interdependence Model  (APIM)</vt:lpstr>
      <vt:lpstr>APIM</vt:lpstr>
      <vt:lpstr>Data Requirements</vt:lpstr>
      <vt:lpstr>Actor Effect</vt:lpstr>
      <vt:lpstr>Partner Effect</vt:lpstr>
      <vt:lpstr>Distinguishability and the APIM</vt:lpstr>
      <vt:lpstr>Distinguishable Dyads </vt:lpstr>
      <vt:lpstr>Indistinguishable Dyads </vt:lpstr>
      <vt:lpstr>Nonindependence in the APIM</vt:lpstr>
      <vt:lpstr>1. Nonindependence  Explained by the APIM</vt:lpstr>
      <vt:lpstr>2. Nonindependence Explained in the APIM</vt:lpstr>
      <vt:lpstr>3. Nonindependence Explained in the APIM</vt:lpstr>
      <vt:lpstr>4. Nonindependence Explained in the APIM</vt:lpstr>
      <vt:lpstr>Types of APIM Models</vt:lpstr>
      <vt:lpstr>Personality Model</vt:lpstr>
      <vt:lpstr>Relational Model</vt:lpstr>
      <vt:lpstr>Accuracy-Bias Model</vt:lpstr>
      <vt:lpstr>Stability-Influence Model</vt:lpstr>
      <vt:lpstr>APIM Patterns: Couple Model</vt:lpstr>
      <vt:lpstr>APIM Patterns: Contrast</vt:lpstr>
      <vt:lpstr>Variables versus Effects</vt:lpstr>
      <vt:lpstr>APIM with Distinguishable Dyad Members</vt:lpstr>
      <vt:lpstr>Syntax for Distinguishable APIM</vt:lpstr>
      <vt:lpstr>Supplemental Materials for D. APIM</vt:lpstr>
      <vt:lpstr>APIM with Indistinguishable Dyad Members</vt:lpstr>
      <vt:lpstr>Test of Distinguishability</vt:lpstr>
      <vt:lpstr>Supplemental APIM models</vt:lpstr>
      <vt:lpstr>Mediation in APIM</vt:lpstr>
      <vt:lpstr>The Beginning Model</vt:lpstr>
      <vt:lpstr>The Mediational Model</vt:lpstr>
      <vt:lpstr>The Four Paths</vt:lpstr>
      <vt:lpstr>Baron and Kenny Steps</vt:lpstr>
      <vt:lpstr>Total and Partial Mediation</vt:lpstr>
      <vt:lpstr>Decomposition of Effects</vt:lpstr>
      <vt:lpstr>Inconsistent Mediation</vt:lpstr>
      <vt:lpstr>Estimating the Total Effect (c)</vt:lpstr>
      <vt:lpstr>All Four Steps Essential?</vt:lpstr>
      <vt:lpstr>Strategies to Test ab = 0</vt:lpstr>
      <vt:lpstr>Sobel Test of Mediation</vt:lpstr>
      <vt:lpstr>Bootstrapping</vt:lpstr>
      <vt:lpstr>How to Bootstrap</vt:lpstr>
      <vt:lpstr>Monte Carlo</vt:lpstr>
      <vt:lpstr>1. Causal Assumptions in  Estimating  Mediation </vt:lpstr>
      <vt:lpstr>2. Causal Assumptions in  Estimating  Mediation </vt:lpstr>
      <vt:lpstr>3. Causal Assumptions in  Estimating  Mediation </vt:lpstr>
      <vt:lpstr>Mediation Example</vt:lpstr>
      <vt:lpstr>Moderation and the APIM</vt:lpstr>
      <vt:lpstr>What Is Moderation?</vt:lpstr>
      <vt:lpstr>PowerPoint Presentation</vt:lpstr>
      <vt:lpstr>Moderation and Causation</vt:lpstr>
      <vt:lpstr>Estimation of Moderation</vt:lpstr>
      <vt:lpstr>Centering</vt:lpstr>
      <vt:lpstr>Level of Measurement of the  Moderator: Dichotomous Within-Dyads Variable</vt:lpstr>
      <vt:lpstr>Level of Measurement of the  Moderator: Between-Dyads</vt:lpstr>
      <vt:lpstr>Moderator Mixed  (e.g., closeness) </vt:lpstr>
      <vt:lpstr>Simplifying Mixed Moderators</vt:lpstr>
      <vt:lpstr>Moderation Example</vt:lpstr>
      <vt:lpstr>Presentation</vt:lpstr>
      <vt:lpstr>Additional Topics</vt:lpstr>
    </vt:vector>
  </TitlesOfParts>
  <Company>Michigan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Dyadic Data Analysis  DATIC Workshop August 4-8, 2008</dc:title>
  <dc:creator>Deborah A. Kashy</dc:creator>
  <cp:lastModifiedBy>tessa</cp:lastModifiedBy>
  <cp:revision>329</cp:revision>
  <dcterms:created xsi:type="dcterms:W3CDTF">2008-07-28T15:50:10Z</dcterms:created>
  <dcterms:modified xsi:type="dcterms:W3CDTF">2018-06-22T01:54:53Z</dcterms:modified>
</cp:coreProperties>
</file>