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92" r:id="rId2"/>
    <p:sldId id="291" r:id="rId3"/>
    <p:sldId id="258" r:id="rId4"/>
    <p:sldId id="259" r:id="rId5"/>
    <p:sldId id="260" r:id="rId6"/>
    <p:sldId id="261" r:id="rId7"/>
    <p:sldId id="262" r:id="rId8"/>
    <p:sldId id="263" r:id="rId9"/>
    <p:sldId id="288" r:id="rId10"/>
    <p:sldId id="264" r:id="rId11"/>
    <p:sldId id="265" r:id="rId12"/>
    <p:sldId id="266" r:id="rId13"/>
    <p:sldId id="267" r:id="rId14"/>
    <p:sldId id="268" r:id="rId15"/>
    <p:sldId id="269" r:id="rId16"/>
    <p:sldId id="270" r:id="rId17"/>
    <p:sldId id="274" r:id="rId18"/>
    <p:sldId id="275" r:id="rId19"/>
    <p:sldId id="276" r:id="rId20"/>
    <p:sldId id="277" r:id="rId21"/>
    <p:sldId id="278" r:id="rId22"/>
    <p:sldId id="279" r:id="rId23"/>
    <p:sldId id="280" r:id="rId24"/>
    <p:sldId id="306" r:id="rId25"/>
    <p:sldId id="281" r:id="rId26"/>
    <p:sldId id="282" r:id="rId27"/>
    <p:sldId id="283" r:id="rId28"/>
    <p:sldId id="307" r:id="rId29"/>
    <p:sldId id="284" r:id="rId30"/>
    <p:sldId id="305" r:id="rId31"/>
    <p:sldId id="285" r:id="rId32"/>
    <p:sldId id="312" r:id="rId33"/>
    <p:sldId id="303" r:id="rId34"/>
    <p:sldId id="286" r:id="rId35"/>
    <p:sldId id="296" r:id="rId36"/>
    <p:sldId id="298" r:id="rId37"/>
    <p:sldId id="308" r:id="rId38"/>
    <p:sldId id="309" r:id="rId39"/>
    <p:sldId id="310" r:id="rId40"/>
    <p:sldId id="311" r:id="rId4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notesViewPr>
    <p:cSldViewPr>
      <p:cViewPr varScale="1">
        <p:scale>
          <a:sx n="62" d="100"/>
          <a:sy n="62" d="100"/>
        </p:scale>
        <p:origin x="-1742" y="-91"/>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47E08EC-3AD9-479A-B1EE-ABF9524B335D}" type="slidenum">
              <a:rPr lang="en-US"/>
              <a:pPr>
                <a:defRPr/>
              </a:pPr>
              <a:t>‹#›</a:t>
            </a:fld>
            <a:endParaRPr lang="en-US"/>
          </a:p>
        </p:txBody>
      </p:sp>
    </p:spTree>
    <p:extLst>
      <p:ext uri="{BB962C8B-B14F-4D97-AF65-F5344CB8AC3E}">
        <p14:creationId xmlns:p14="http://schemas.microsoft.com/office/powerpoint/2010/main" val="9384788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3C36763-A48D-469A-AFB2-7D4146787150}" type="datetimeFigureOut">
              <a:rPr lang="en-US"/>
              <a:pPr>
                <a:defRPr/>
              </a:pPr>
              <a:t>5/24/2014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B8E1C058-D33C-4C47-894A-FFDFBF9D41AC}" type="slidenum">
              <a:rPr lang="en-US"/>
              <a:pPr>
                <a:defRPr/>
              </a:pPr>
              <a:t>‹#›</a:t>
            </a:fld>
            <a:endParaRPr lang="en-US"/>
          </a:p>
        </p:txBody>
      </p:sp>
    </p:spTree>
    <p:extLst>
      <p:ext uri="{BB962C8B-B14F-4D97-AF65-F5344CB8AC3E}">
        <p14:creationId xmlns:p14="http://schemas.microsoft.com/office/powerpoint/2010/main" val="14013084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TextEdit="1"/>
          </p:cNvSpPr>
          <p:nvPr>
            <p:ph type="sldImg"/>
          </p:nvPr>
        </p:nvSpPr>
        <p:spPr bwMode="auto">
          <a:noFill/>
          <a:ln>
            <a:solidFill>
              <a:srgbClr val="000000"/>
            </a:solidFill>
            <a:miter lim="800000"/>
            <a:headEnd/>
            <a:tailEnd/>
          </a:ln>
        </p:spPr>
      </p:sp>
      <p:sp>
        <p:nvSpPr>
          <p:cNvPr id="1843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EDIT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TextEdit="1"/>
          </p:cNvSpPr>
          <p:nvPr>
            <p:ph type="sldImg"/>
          </p:nvPr>
        </p:nvSpPr>
        <p:spPr bwMode="auto">
          <a:noFill/>
          <a:ln>
            <a:solidFill>
              <a:srgbClr val="000000"/>
            </a:solidFill>
            <a:miter lim="800000"/>
            <a:headEnd/>
            <a:tailEnd/>
          </a:ln>
        </p:spPr>
      </p:sp>
      <p:sp>
        <p:nvSpPr>
          <p:cNvPr id="4198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coefficients stay the same but the SD changes a tiny bit.,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A1E2E26-B0A6-43E2-9DEF-A64E8BA1B2FC}" type="slidenum">
              <a:rPr lang="en-US" smtClean="0"/>
              <a:pPr fontAlgn="base">
                <a:spcBef>
                  <a:spcPct val="0"/>
                </a:spcBef>
                <a:spcAft>
                  <a:spcPct val="0"/>
                </a:spcAft>
                <a:defRPr/>
              </a:pPr>
              <a:t>17</a:t>
            </a:fld>
            <a:endParaRPr lang="en-US" dirty="0" smtClean="0"/>
          </a:p>
        </p:txBody>
      </p:sp>
      <p:sp>
        <p:nvSpPr>
          <p:cNvPr id="440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403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9394FC3-FC85-4ACE-952C-16256ECD0BBE}" type="slidenum">
              <a:rPr lang="en-US" smtClean="0"/>
              <a:pPr fontAlgn="base">
                <a:spcBef>
                  <a:spcPct val="0"/>
                </a:spcBef>
                <a:spcAft>
                  <a:spcPct val="0"/>
                </a:spcAft>
                <a:defRPr/>
              </a:pPr>
              <a:t>18</a:t>
            </a:fld>
            <a:endParaRPr lang="en-US" dirty="0" smtClean="0"/>
          </a:p>
        </p:txBody>
      </p:sp>
      <p:sp>
        <p:nvSpPr>
          <p:cNvPr id="4608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5" tIns="45718" rIns="91435" bIns="45718" anchor="b"/>
          <a:lstStyle/>
          <a:p>
            <a:pPr algn="r" defTabSz="931863"/>
            <a:fld id="{398CF429-EA1B-4041-9003-955CFBE016B5}" type="slidenum">
              <a:rPr lang="en-US" sz="1200">
                <a:latin typeface="Calibri" pitchFamily="34" charset="0"/>
              </a:rPr>
              <a:pPr algn="r" defTabSz="931863"/>
              <a:t>19</a:t>
            </a:fld>
            <a:endParaRPr lang="en-US" sz="1200">
              <a:latin typeface="Calibri" pitchFamily="34" charset="0"/>
            </a:endParaRPr>
          </a:p>
        </p:txBody>
      </p:sp>
      <p:sp>
        <p:nvSpPr>
          <p:cNvPr id="481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Make these faint (they need to be in here but we aren’t going to talk about them)</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Do we want to keep all of this?</a:t>
            </a:r>
          </a:p>
          <a:p>
            <a:pPr eaLnBrk="1" hangingPunct="1">
              <a:spcBef>
                <a:spcPct val="0"/>
              </a:spcBef>
            </a:pPr>
            <a:r>
              <a:rPr lang="en-US" smtClean="0"/>
              <a:t>-lighten these up. Emphasize the first two (less the third)</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noFill/>
          <a:ln>
            <a:solidFill>
              <a:srgbClr val="000000"/>
            </a:solidFill>
            <a:miter lim="800000"/>
            <a:headEnd/>
            <a:tailEnd/>
          </a:ln>
        </p:spPr>
      </p:sp>
      <p:sp>
        <p:nvSpPr>
          <p:cNvPr id="5325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CHANGE THIS TO REFLECT NEW CHANGES.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Rot="1" noChangeAspect="1" noTextEdit="1"/>
          </p:cNvSpPr>
          <p:nvPr>
            <p:ph type="sldImg"/>
          </p:nvPr>
        </p:nvSpPr>
        <p:spPr bwMode="auto">
          <a:noFill/>
          <a:ln>
            <a:solidFill>
              <a:srgbClr val="000000"/>
            </a:solidFill>
            <a:miter lim="800000"/>
            <a:headEnd/>
            <a:tailEnd/>
          </a:ln>
        </p:spPr>
      </p:sp>
      <p:sp>
        <p:nvSpPr>
          <p:cNvPr id="60418"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**good illustration of how just because one effect is signifcant and one is not, they are not different from each other.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TextEdit="1"/>
          </p:cNvSpPr>
          <p:nvPr>
            <p:ph type="sldImg"/>
          </p:nvPr>
        </p:nvSpPr>
        <p:spPr bwMode="auto">
          <a:noFill/>
          <a:ln>
            <a:solidFill>
              <a:srgbClr val="000000"/>
            </a:solidFill>
            <a:miter lim="800000"/>
            <a:headEnd/>
            <a:tailEnd/>
          </a:ln>
        </p:spPr>
      </p:sp>
      <p:sp>
        <p:nvSpPr>
          <p:cNvPr id="6349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Rot="1" noChangeAspect="1" noTextEdit="1"/>
          </p:cNvSpPr>
          <p:nvPr>
            <p:ph type="sldImg"/>
          </p:nvPr>
        </p:nvSpPr>
        <p:spPr bwMode="auto">
          <a:noFill/>
          <a:ln>
            <a:solidFill>
              <a:srgbClr val="000000"/>
            </a:solidFill>
            <a:miter lim="800000"/>
            <a:headEnd/>
            <a:tailEnd/>
          </a:ln>
        </p:spPr>
      </p:sp>
      <p:sp>
        <p:nvSpPr>
          <p:cNvPr id="6553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5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7179A50-CBD6-4367-9B1F-E43154987EFB}" type="slidenum">
              <a:rPr lang="en-US" smtClean="0"/>
              <a:pPr fontAlgn="base">
                <a:spcBef>
                  <a:spcPct val="0"/>
                </a:spcBef>
                <a:spcAft>
                  <a:spcPct val="0"/>
                </a:spcAft>
                <a:defRPr/>
              </a:pPr>
              <a:t>3</a:t>
            </a:fld>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a:xfrm>
            <a:off x="3884613" y="8685213"/>
            <a:ext cx="2971800" cy="457200"/>
          </a:xfrm>
          <a:prstGeom prst="rect">
            <a:avLst/>
          </a:prstGeom>
          <a:noFill/>
        </p:spPr>
        <p:txBody>
          <a:bodyPr anchor="b"/>
          <a:lstStyle/>
          <a:p>
            <a:pPr algn="r" fontAlgn="auto">
              <a:spcBef>
                <a:spcPts val="0"/>
              </a:spcBef>
              <a:spcAft>
                <a:spcPts val="0"/>
              </a:spcAft>
              <a:defRPr/>
            </a:pPr>
            <a:fld id="{1FBB1B95-5367-47A4-BBD8-7690752E3D56}" type="slidenum">
              <a:rPr lang="en-US" sz="1200">
                <a:latin typeface="+mn-lt"/>
                <a:cs typeface="+mn-cs"/>
              </a:rPr>
              <a:pPr algn="r" fontAlgn="auto">
                <a:spcBef>
                  <a:spcPts val="0"/>
                </a:spcBef>
                <a:spcAft>
                  <a:spcPts val="0"/>
                </a:spcAft>
                <a:defRPr/>
              </a:pPr>
              <a:t>32</a:t>
            </a:fld>
            <a:endParaRPr lang="en-US" sz="1200">
              <a:latin typeface="+mn-lt"/>
              <a:cs typeface="+mn-cs"/>
            </a:endParaRPr>
          </a:p>
        </p:txBody>
      </p:sp>
      <p:sp>
        <p:nvSpPr>
          <p:cNvPr id="839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3972"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11E743F-98A0-401E-8B30-2798BFFC7438}" type="slidenum">
              <a:rPr lang="en-US"/>
              <a:pPr>
                <a:defRPr/>
              </a:pPr>
              <a:t>33</a:t>
            </a:fld>
            <a:endParaRPr lang="en-US"/>
          </a:p>
        </p:txBody>
      </p:sp>
      <p:sp>
        <p:nvSpPr>
          <p:cNvPr id="686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1"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BA9FD00-ECED-4199-B6E3-AFDA796F3B70}" type="slidenum">
              <a:rPr lang="en-US"/>
              <a:pPr>
                <a:defRPr/>
              </a:pPr>
              <a:t>35</a:t>
            </a:fld>
            <a:endParaRPr lang="en-US"/>
          </a:p>
        </p:txBody>
      </p:sp>
      <p:sp>
        <p:nvSpPr>
          <p:cNvPr id="737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3731"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Put this in supplemental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Rot="1" noChangeAspect="1" noTextEdit="1"/>
          </p:cNvSpPr>
          <p:nvPr>
            <p:ph type="sldImg"/>
          </p:nvPr>
        </p:nvSpPr>
        <p:spPr bwMode="auto">
          <a:noFill/>
          <a:ln>
            <a:solidFill>
              <a:srgbClr val="000000"/>
            </a:solidFill>
            <a:miter lim="800000"/>
            <a:headEnd/>
            <a:tailEnd/>
          </a:ln>
        </p:spPr>
      </p:sp>
      <p:sp>
        <p:nvSpPr>
          <p:cNvPr id="75778"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RE-RUN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5" tIns="45718" rIns="91435" bIns="45718" anchor="b"/>
          <a:lstStyle/>
          <a:p>
            <a:pPr algn="r" defTabSz="931863"/>
            <a:fld id="{9EB5A3E9-7B6E-4537-BB4F-18F946D73FB5}" type="slidenum">
              <a:rPr lang="en-US" sz="1200">
                <a:latin typeface="Calibri" pitchFamily="34" charset="0"/>
              </a:rPr>
              <a:pPr algn="r" defTabSz="931863"/>
              <a:t>6</a:t>
            </a:fld>
            <a:endParaRPr lang="en-US" sz="1200">
              <a:latin typeface="Calibri" pitchFamily="34" charset="0"/>
            </a:endParaRPr>
          </a:p>
        </p:txBody>
      </p:sp>
      <p:sp>
        <p:nvSpPr>
          <p:cNvPr id="2457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457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TextEdit="1"/>
          </p:cNvSpPr>
          <p:nvPr>
            <p:ph type="sldImg"/>
          </p:nvPr>
        </p:nvSpPr>
        <p:spPr bwMode="auto">
          <a:noFill/>
          <a:ln>
            <a:solidFill>
              <a:srgbClr val="000000"/>
            </a:solidFill>
            <a:miter lim="800000"/>
            <a:headEnd/>
            <a:tailEnd/>
          </a:ln>
        </p:spPr>
      </p:sp>
      <p:sp>
        <p:nvSpPr>
          <p:cNvPr id="2662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Something about centering (the meaning of time o)</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TextEdit="1"/>
          </p:cNvSpPr>
          <p:nvPr>
            <p:ph type="sldImg"/>
          </p:nvPr>
        </p:nvSpPr>
        <p:spPr bwMode="auto">
          <a:noFill/>
          <a:ln>
            <a:solidFill>
              <a:srgbClr val="000000"/>
            </a:solidFill>
            <a:miter lim="800000"/>
            <a:headEnd/>
            <a:tailEnd/>
          </a:ln>
        </p:spPr>
      </p:sp>
      <p:sp>
        <p:nvSpPr>
          <p:cNvPr id="31746"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THIS ALL CHANGES—SEE NEW OUTPUT.—fixed with new output (did not change).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TextEdit="1"/>
          </p:cNvSpPr>
          <p:nvPr>
            <p:ph type="sldImg"/>
          </p:nvPr>
        </p:nvSpPr>
        <p:spPr bwMode="auto">
          <a:noFill/>
          <a:ln>
            <a:solidFill>
              <a:srgbClr val="000000"/>
            </a:solidFill>
            <a:miter lim="800000"/>
            <a:headEnd/>
            <a:tailEnd/>
          </a:ln>
        </p:spPr>
      </p:sp>
      <p:sp>
        <p:nvSpPr>
          <p:cNvPr id="33794"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This stayed the same.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TextEdit="1"/>
          </p:cNvSpPr>
          <p:nvPr>
            <p:ph type="sldImg"/>
          </p:nvPr>
        </p:nvSpPr>
        <p:spPr bwMode="auto">
          <a:noFill/>
          <a:ln>
            <a:solidFill>
              <a:srgbClr val="000000"/>
            </a:solidFill>
            <a:miter lim="800000"/>
            <a:headEnd/>
            <a:tailEnd/>
          </a:ln>
        </p:spPr>
      </p:sp>
      <p:sp>
        <p:nvSpPr>
          <p:cNvPr id="3584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spect="1" noTextEdit="1"/>
          </p:cNvSpPr>
          <p:nvPr>
            <p:ph type="sldImg"/>
          </p:nvPr>
        </p:nvSpPr>
        <p:spPr bwMode="auto">
          <a:noFill/>
          <a:ln>
            <a:solidFill>
              <a:srgbClr val="000000"/>
            </a:solidFill>
            <a:miter lim="800000"/>
            <a:headEnd/>
            <a:tailEnd/>
          </a:ln>
        </p:spPr>
      </p:sp>
      <p:sp>
        <p:nvSpPr>
          <p:cNvPr id="3789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Fixed.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TextEdit="1"/>
          </p:cNvSpPr>
          <p:nvPr>
            <p:ph type="sldImg"/>
          </p:nvPr>
        </p:nvSpPr>
        <p:spPr bwMode="auto">
          <a:noFill/>
          <a:ln>
            <a:solidFill>
              <a:srgbClr val="000000"/>
            </a:solidFill>
            <a:miter lim="800000"/>
            <a:headEnd/>
            <a:tailEnd/>
          </a:ln>
        </p:spPr>
      </p:sp>
      <p:sp>
        <p:nvSpPr>
          <p:cNvPr id="39938"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THIS CHANGES CHECK NEW OUTPUT.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CFB73CD-6C91-4519-B1E4-59C3D4F55372}" type="datetime1">
              <a:rPr lang="en-US"/>
              <a:pPr>
                <a:defRPr/>
              </a:pPr>
              <a:t>5/24/2014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BBF8D07-BFD1-4878-99B1-6771B53B7A2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A3D6D57-CF4C-4DCD-965F-200D5878549E}" type="datetime1">
              <a:rPr lang="en-US"/>
              <a:pPr>
                <a:defRPr/>
              </a:pPr>
              <a:t>5/24/2014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BABB598-7094-4527-B2D3-0846ADE4DA2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9426966-FD97-4257-8501-E6DDD4A5982E}" type="datetime1">
              <a:rPr lang="en-US"/>
              <a:pPr>
                <a:defRPr/>
              </a:pPr>
              <a:t>5/24/2014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D270DF4-5187-404B-B4A3-108F886CCAC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US" noProof="0"/>
          </a:p>
        </p:txBody>
      </p:sp>
      <p:sp>
        <p:nvSpPr>
          <p:cNvPr id="4" name="Date Placeholder 3"/>
          <p:cNvSpPr>
            <a:spLocks noGrp="1"/>
          </p:cNvSpPr>
          <p:nvPr>
            <p:ph type="dt" sz="half" idx="10"/>
          </p:nvPr>
        </p:nvSpPr>
        <p:spPr>
          <a:xfrm>
            <a:off x="457200" y="6245225"/>
            <a:ext cx="2133600" cy="476250"/>
          </a:xfrm>
        </p:spPr>
        <p:txBody>
          <a:bodyPr/>
          <a:lstStyle>
            <a:lvl1pPr>
              <a:defRPr/>
            </a:lvl1pPr>
          </a:lstStyle>
          <a:p>
            <a:pPr>
              <a:defRPr/>
            </a:pPr>
            <a:fld id="{8CAD3AD7-D3E6-4FC3-8065-49708642B4FB}" type="datetime1">
              <a:rPr lang="en-US"/>
              <a:pPr>
                <a:defRPr/>
              </a:pPr>
              <a:t>5/24/2014</a:t>
            </a:fld>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8FB03ED4-1417-4CF6-96E1-BCDAFA399A0E}"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p:spPr>
        <p:txBody>
          <a:bodyPr/>
          <a:lstStyle>
            <a:lvl1pPr>
              <a:defRPr/>
            </a:lvl1pPr>
          </a:lstStyle>
          <a:p>
            <a:pPr>
              <a:defRPr/>
            </a:pPr>
            <a:fld id="{BE713BA8-19EA-46D3-9A57-6EF97A9C8183}" type="datetime1">
              <a:rPr lang="en-US"/>
              <a:pPr>
                <a:defRPr/>
              </a:pPr>
              <a:t>5/24/2014</a:t>
            </a:fld>
            <a:endParaRPr lang="en-US"/>
          </a:p>
        </p:txBody>
      </p:sp>
      <p:sp>
        <p:nvSpPr>
          <p:cNvPr id="3" name="Footer Placeholder 2"/>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p:spPr>
        <p:txBody>
          <a:bodyPr/>
          <a:lstStyle>
            <a:lvl1pPr>
              <a:defRPr/>
            </a:lvl1pPr>
          </a:lstStyle>
          <a:p>
            <a:pPr>
              <a:defRPr/>
            </a:pPr>
            <a:fld id="{74128A1F-DF07-4279-9787-6DCDDE1FF1D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8674655-694F-4C79-8286-EF1FD3688C7F}" type="datetime1">
              <a:rPr lang="en-US"/>
              <a:pPr>
                <a:defRPr/>
              </a:pPr>
              <a:t>5/24/2014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844327-B1FD-46E1-A43B-E2988CB0FC3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E311593-BD6A-43FF-BF6C-D12F44F74E46}" type="datetime1">
              <a:rPr lang="en-US"/>
              <a:pPr>
                <a:defRPr/>
              </a:pPr>
              <a:t>5/24/2014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E8529F6-8E6F-4BC7-A631-813DD6E43FB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4984365-3BE4-4371-92AA-5FDB16EEDC93}" type="datetime1">
              <a:rPr lang="en-US"/>
              <a:pPr>
                <a:defRPr/>
              </a:pPr>
              <a:t>5/24/2014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51CDB50-81E6-46F4-9046-8ECC7743A69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FDDDE83-7B76-4F5D-A064-37FF48393E14}" type="datetime1">
              <a:rPr lang="en-US"/>
              <a:pPr>
                <a:defRPr/>
              </a:pPr>
              <a:t>5/24/2014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CDB26F8-ED91-49B1-84A2-8D2B44A4810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D396146-A83D-4813-9927-B6C96B00672E}" type="datetime1">
              <a:rPr lang="en-US"/>
              <a:pPr>
                <a:defRPr/>
              </a:pPr>
              <a:t>5/24/2014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AB4B771-89C4-4B4C-861A-4293174F4C2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1C1D74D-85D2-4BC6-B42D-2EE3D2EFE3F2}" type="datetime1">
              <a:rPr lang="en-US"/>
              <a:pPr>
                <a:defRPr/>
              </a:pPr>
              <a:t>5/24/2014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B3BA67B-D440-469E-B255-EADA2404AF9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BF6A89B-BBD1-4259-B16F-58EEC3000E58}" type="datetime1">
              <a:rPr lang="en-US"/>
              <a:pPr>
                <a:defRPr/>
              </a:pPr>
              <a:t>5/24/2014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1DDAB50-4F60-4462-94CE-5286FEBA823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7C0B001-98B8-4214-8821-49444F92C8AA}" type="datetime1">
              <a:rPr lang="en-US"/>
              <a:pPr>
                <a:defRPr/>
              </a:pPr>
              <a:t>5/24/2014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A15FEBAA-7A69-4BE0-AADB-A19C24F640F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62" r:id="rId7"/>
    <p:sldLayoutId id="2147483657" r:id="rId8"/>
    <p:sldLayoutId id="2147483658" r:id="rId9"/>
    <p:sldLayoutId id="2147483659" r:id="rId10"/>
    <p:sldLayoutId id="2147483660" r:id="rId11"/>
    <p:sldLayoutId id="2147483663" r:id="rId12"/>
    <p:sldLayoutId id="2147483661" r:id="rId13"/>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eaLnBrk="1" hangingPunct="1">
              <a:defRPr/>
            </a:pPr>
            <a:r>
              <a:rPr lang="en-US" sz="5620" dirty="0" smtClean="0"/>
              <a:t>Growth Curve Models</a:t>
            </a:r>
            <a:endParaRPr lang="en-US" sz="5620" dirty="0"/>
          </a:p>
        </p:txBody>
      </p:sp>
      <p:sp>
        <p:nvSpPr>
          <p:cNvPr id="16386" name="Subtitle 3"/>
          <p:cNvSpPr>
            <a:spLocks noGrp="1"/>
          </p:cNvSpPr>
          <p:nvPr>
            <p:ph type="subTitle" idx="1"/>
          </p:nvPr>
        </p:nvSpPr>
        <p:spPr/>
        <p:txBody>
          <a:bodyPr/>
          <a:lstStyle/>
          <a:p>
            <a:pPr eaLnBrk="1" hangingPunct="1"/>
            <a:endParaRPr lang="en-US" dirty="0" smtClean="0">
              <a:solidFill>
                <a:schemeClr val="tx1"/>
              </a:solidFill>
            </a:endParaRPr>
          </a:p>
        </p:txBody>
      </p:sp>
      <p:sp>
        <p:nvSpPr>
          <p:cNvPr id="2" name="Slide Number Placeholder 1"/>
          <p:cNvSpPr>
            <a:spLocks noGrp="1"/>
          </p:cNvSpPr>
          <p:nvPr>
            <p:ph type="sldNum" sz="quarter" idx="12"/>
          </p:nvPr>
        </p:nvSpPr>
        <p:spPr/>
        <p:txBody>
          <a:bodyPr/>
          <a:lstStyle/>
          <a:p>
            <a:pPr>
              <a:defRPr/>
            </a:pPr>
            <a:fld id="{11A937FB-22A5-47A3-A503-9BC8FB136169}" type="slidenum">
              <a:rPr lang="en-US" smtClean="0"/>
              <a:pPr>
                <a:defRPr/>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Content Placeholder 1"/>
          <p:cNvSpPr>
            <a:spLocks noGrp="1"/>
          </p:cNvSpPr>
          <p:nvPr>
            <p:ph idx="4294967295"/>
          </p:nvPr>
        </p:nvSpPr>
        <p:spPr>
          <a:xfrm>
            <a:off x="304800" y="1447800"/>
            <a:ext cx="8382000" cy="4525963"/>
          </a:xfrm>
        </p:spPr>
        <p:txBody>
          <a:bodyPr/>
          <a:lstStyle/>
          <a:p>
            <a:pPr>
              <a:buFont typeface="Arial" charset="0"/>
              <a:buNone/>
            </a:pPr>
            <a:r>
              <a:rPr lang="en-US" sz="2000" smtClean="0"/>
              <a:t>MIXED</a:t>
            </a:r>
          </a:p>
          <a:p>
            <a:pPr>
              <a:buFont typeface="Arial" charset="0"/>
              <a:buNone/>
            </a:pPr>
            <a:r>
              <a:rPr lang="en-US" sz="2000" smtClean="0"/>
              <a:t>ASATISF  WITH TIME</a:t>
            </a:r>
          </a:p>
          <a:p>
            <a:pPr>
              <a:buFont typeface="Arial" charset="0"/>
              <a:buNone/>
            </a:pPr>
            <a:r>
              <a:rPr lang="en-US" sz="2000" smtClean="0"/>
              <a:t>/FIXED = INTERCEPT TIME </a:t>
            </a:r>
          </a:p>
          <a:p>
            <a:pPr>
              <a:buFont typeface="Arial" charset="0"/>
              <a:buNone/>
            </a:pPr>
            <a:r>
              <a:rPr lang="en-US" sz="2000" smtClean="0"/>
              <a:t>/PRINT = SOLUTION TESTCOV   </a:t>
            </a:r>
          </a:p>
          <a:p>
            <a:pPr>
              <a:buFont typeface="Arial" charset="0"/>
              <a:buNone/>
            </a:pPr>
            <a:r>
              <a:rPr lang="en-US" sz="2000" smtClean="0"/>
              <a:t> /CRITERIA = MXSTEP(65) </a:t>
            </a:r>
          </a:p>
          <a:p>
            <a:pPr>
              <a:buFont typeface="Arial" charset="0"/>
              <a:buNone/>
            </a:pPr>
            <a:r>
              <a:rPr lang="en-US" sz="2000" smtClean="0"/>
              <a:t> /RANDOM INTERCEPT TIME  | SUBJECT(DYADID) COVTYPE(UNR) .</a:t>
            </a:r>
          </a:p>
          <a:p>
            <a:pPr eaLnBrk="1" hangingPunct="1">
              <a:buFontTx/>
              <a:buNone/>
            </a:pPr>
            <a:endParaRPr lang="en-US" sz="2500" smtClean="0"/>
          </a:p>
          <a:p>
            <a:pPr eaLnBrk="1" hangingPunct="1">
              <a:buFontTx/>
              <a:buNone/>
            </a:pPr>
            <a:r>
              <a:rPr lang="en-US" sz="2400" smtClean="0"/>
              <a:t>ASATIF is the outcome variable.</a:t>
            </a:r>
          </a:p>
          <a:p>
            <a:pPr eaLnBrk="1" hangingPunct="1">
              <a:buFontTx/>
              <a:buNone/>
            </a:pPr>
            <a:r>
              <a:rPr lang="en-US" sz="2400" smtClean="0"/>
              <a:t>TIME is the only predictor. </a:t>
            </a:r>
          </a:p>
          <a:p>
            <a:pPr eaLnBrk="1" hangingPunct="1">
              <a:buFontTx/>
              <a:buNone/>
            </a:pPr>
            <a:r>
              <a:rPr lang="en-US" sz="2400" smtClean="0"/>
              <a:t>“RANDOM INTERCEPT TIME” Estimates a random intercept and slope variance.</a:t>
            </a:r>
          </a:p>
          <a:p>
            <a:pPr eaLnBrk="1" hangingPunct="1">
              <a:buFontTx/>
              <a:buNone/>
            </a:pPr>
            <a:r>
              <a:rPr lang="en-US" sz="2400" smtClean="0"/>
              <a:t>UNR  gives the correlations between slope and intercept.</a:t>
            </a:r>
          </a:p>
          <a:p>
            <a:pPr eaLnBrk="1" hangingPunct="1">
              <a:buFontTx/>
              <a:buNone/>
            </a:pPr>
            <a:endParaRPr lang="en-US" sz="2400" smtClean="0"/>
          </a:p>
          <a:p>
            <a:pPr eaLnBrk="1" hangingPunct="1">
              <a:buFontTx/>
              <a:buNone/>
            </a:pPr>
            <a:endParaRPr lang="en-US" smtClean="0"/>
          </a:p>
        </p:txBody>
      </p:sp>
      <p:sp>
        <p:nvSpPr>
          <p:cNvPr id="3" name="Title 2"/>
          <p:cNvSpPr>
            <a:spLocks noGrp="1"/>
          </p:cNvSpPr>
          <p:nvPr>
            <p:ph type="title" idx="4294967295"/>
          </p:nvPr>
        </p:nvSpPr>
        <p:spPr/>
        <p:txBody>
          <a:bodyPr rtlCol="0">
            <a:normAutofit fontScale="90000"/>
            <a:scene3d>
              <a:camera prst="orthographicFront"/>
              <a:lightRig rig="soft" dir="t"/>
            </a:scene3d>
            <a:sp3d prstMaterial="softEdge">
              <a:bevelT w="25400" h="25400"/>
            </a:sp3d>
          </a:bodyPr>
          <a:lstStyle/>
          <a:p>
            <a:pPr algn="l" eaLnBrk="1" fontAlgn="auto" hangingPunct="1">
              <a:spcAft>
                <a:spcPts val="0"/>
              </a:spcAft>
              <a:defRPr/>
            </a:pPr>
            <a:r>
              <a:rPr lang="en-US" sz="4100" b="1" dirty="0">
                <a:effectLst>
                  <a:outerShdw blurRad="31750" dist="25400" dir="5400000" algn="tl" rotWithShape="0">
                    <a:srgbClr val="000000">
                      <a:alpha val="25000"/>
                    </a:srgbClr>
                  </a:outerShdw>
                </a:effectLst>
              </a:rPr>
              <a:t>SPSS syntax for an Individual Growth Model</a:t>
            </a:r>
          </a:p>
        </p:txBody>
      </p:sp>
      <p:sp>
        <p:nvSpPr>
          <p:cNvPr id="4" name="Slide Number Placeholder 3"/>
          <p:cNvSpPr>
            <a:spLocks noGrp="1"/>
          </p:cNvSpPr>
          <p:nvPr>
            <p:ph type="sldNum" sz="quarter" idx="4294967295"/>
          </p:nvPr>
        </p:nvSpPr>
        <p:spPr/>
        <p:txBody>
          <a:bodyPr/>
          <a:lstStyle/>
          <a:p>
            <a:pPr>
              <a:defRPr/>
            </a:pPr>
            <a:fld id="{CA79B699-D3B2-4FBA-AA01-C566CFD1E1C5}" type="slidenum">
              <a:rPr lang="en-US"/>
              <a:pPr>
                <a:defRPr/>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6"/>
          <p:cNvSpPr>
            <a:spLocks noGrp="1" noChangeArrowheads="1"/>
          </p:cNvSpPr>
          <p:nvPr>
            <p:ph type="title"/>
          </p:nvPr>
        </p:nvSpPr>
        <p:spPr/>
        <p:txBody>
          <a:bodyPr/>
          <a:lstStyle/>
          <a:p>
            <a:pPr eaLnBrk="1" hangingPunct="1"/>
            <a:r>
              <a:rPr lang="en-US" smtClean="0"/>
              <a:t>SPSS Output Fixed Effects </a:t>
            </a:r>
          </a:p>
        </p:txBody>
      </p:sp>
      <p:sp>
        <p:nvSpPr>
          <p:cNvPr id="30722" name="Content Placeholder 1"/>
          <p:cNvSpPr>
            <a:spLocks noGrp="1"/>
          </p:cNvSpPr>
          <p:nvPr>
            <p:ph type="body" idx="1"/>
          </p:nvPr>
        </p:nvSpPr>
        <p:spPr>
          <a:xfrm>
            <a:off x="457200" y="1600200"/>
            <a:ext cx="8382000" cy="4953000"/>
          </a:xfrm>
        </p:spPr>
        <p:txBody>
          <a:bodyPr/>
          <a:lstStyle/>
          <a:p>
            <a:pPr eaLnBrk="1" hangingPunct="1">
              <a:buFontTx/>
              <a:buNone/>
            </a:pPr>
            <a:r>
              <a:rPr lang="en-US" sz="2800" b="1" smtClean="0"/>
              <a:t>Satisfaction = 6.26 + .019(Time)</a:t>
            </a:r>
          </a:p>
          <a:p>
            <a:pPr eaLnBrk="1" hangingPunct="1">
              <a:buFontTx/>
              <a:buNone/>
            </a:pPr>
            <a:endParaRPr lang="en-US" sz="2800" b="1" smtClean="0"/>
          </a:p>
          <a:p>
            <a:pPr eaLnBrk="1" hangingPunct="1"/>
            <a:r>
              <a:rPr lang="en-US" sz="2800" smtClean="0"/>
              <a:t>Intercept = 6.26</a:t>
            </a:r>
          </a:p>
          <a:p>
            <a:pPr lvl="1" eaLnBrk="1" hangingPunct="1"/>
            <a:r>
              <a:rPr lang="en-US" sz="2400" b="1" smtClean="0"/>
              <a:t>The average level of satisfaction at time = 0 </a:t>
            </a:r>
          </a:p>
          <a:p>
            <a:pPr lvl="1" eaLnBrk="1" hangingPunct="1">
              <a:buFontTx/>
              <a:buNone/>
            </a:pPr>
            <a:endParaRPr lang="en-US" sz="2400" b="1" smtClean="0"/>
          </a:p>
          <a:p>
            <a:pPr eaLnBrk="1" hangingPunct="1"/>
            <a:r>
              <a:rPr lang="en-US" sz="2800" smtClean="0"/>
              <a:t>Coefficient for Time = .019</a:t>
            </a:r>
          </a:p>
          <a:p>
            <a:pPr lvl="1" eaLnBrk="1" hangingPunct="1"/>
            <a:r>
              <a:rPr lang="en-US" sz="2400" b="1" smtClean="0"/>
              <a:t>Over time, satisfaction increases .019 units a day</a:t>
            </a:r>
          </a:p>
          <a:p>
            <a:pPr lvl="1" eaLnBrk="1" hangingPunct="1"/>
            <a:r>
              <a:rPr lang="en-US" sz="2400" smtClean="0"/>
              <a:t>The slope is small, although it is statistically significant.  There is some evidence of an average increase in satisfaction over time for men.</a:t>
            </a:r>
          </a:p>
          <a:p>
            <a:pPr lvl="1" eaLnBrk="1" hangingPunct="1"/>
            <a:endParaRPr lang="en-US" sz="2400" b="1" smtClean="0"/>
          </a:p>
          <a:p>
            <a:pPr eaLnBrk="1" hangingPunct="1">
              <a:buFontTx/>
              <a:buNone/>
            </a:pPr>
            <a:endParaRPr lang="en-US" sz="2800" b="1" smtClean="0"/>
          </a:p>
          <a:p>
            <a:pPr eaLnBrk="1" hangingPunct="1">
              <a:buFontTx/>
              <a:buNone/>
            </a:pPr>
            <a:endParaRPr lang="en-US" sz="2800" smtClean="0"/>
          </a:p>
          <a:p>
            <a:pPr eaLnBrk="1" hangingPunct="1"/>
            <a:endParaRPr lang="en-US" sz="2800" b="1" smtClean="0"/>
          </a:p>
          <a:p>
            <a:pPr eaLnBrk="1" hangingPunct="1"/>
            <a:endParaRPr lang="en-US" sz="2800" smtClean="0"/>
          </a:p>
          <a:p>
            <a:pPr eaLnBrk="1" hangingPunct="1"/>
            <a:endParaRPr lang="en-US" sz="2800" smtClean="0"/>
          </a:p>
        </p:txBody>
      </p:sp>
      <p:sp>
        <p:nvSpPr>
          <p:cNvPr id="4" name="Slide Number Placeholder 3"/>
          <p:cNvSpPr>
            <a:spLocks noGrp="1"/>
          </p:cNvSpPr>
          <p:nvPr>
            <p:ph type="sldNum" sz="quarter" idx="12"/>
          </p:nvPr>
        </p:nvSpPr>
        <p:spPr/>
        <p:txBody>
          <a:bodyPr/>
          <a:lstStyle/>
          <a:p>
            <a:pPr>
              <a:defRPr/>
            </a:pPr>
            <a:fld id="{9B3E7DCE-5431-4EF2-BAA8-45733975B88D}" type="slidenum">
              <a:rPr lang="en-US"/>
              <a:pPr>
                <a:defRPr/>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pPr eaLnBrk="1" hangingPunct="1"/>
            <a:r>
              <a:rPr lang="en-US" smtClean="0"/>
              <a:t>SPSS Output Random Effects</a:t>
            </a:r>
          </a:p>
        </p:txBody>
      </p:sp>
      <p:sp>
        <p:nvSpPr>
          <p:cNvPr id="32770" name="Rectangle 3"/>
          <p:cNvSpPr>
            <a:spLocks noGrp="1" noChangeArrowheads="1"/>
          </p:cNvSpPr>
          <p:nvPr>
            <p:ph type="body" idx="1"/>
          </p:nvPr>
        </p:nvSpPr>
        <p:spPr>
          <a:xfrm>
            <a:off x="304800" y="1371600"/>
            <a:ext cx="8229600" cy="4691063"/>
          </a:xfrm>
        </p:spPr>
        <p:txBody>
          <a:bodyPr/>
          <a:lstStyle/>
          <a:p>
            <a:pPr eaLnBrk="1" hangingPunct="1">
              <a:lnSpc>
                <a:spcPct val="90000"/>
              </a:lnSpc>
              <a:buFontTx/>
              <a:buNone/>
            </a:pPr>
            <a:r>
              <a:rPr lang="en-US" sz="2600" b="1" smtClean="0"/>
              <a:t>Random Effects</a:t>
            </a:r>
          </a:p>
          <a:p>
            <a:pPr eaLnBrk="1" hangingPunct="1">
              <a:lnSpc>
                <a:spcPct val="90000"/>
              </a:lnSpc>
              <a:buFontTx/>
              <a:buNone/>
            </a:pPr>
            <a:r>
              <a:rPr lang="en-US" sz="2600" b="1" smtClean="0"/>
              <a:t>	Variance of Intercepts:  		Var(1) =  .476*</a:t>
            </a:r>
          </a:p>
          <a:p>
            <a:pPr eaLnBrk="1" hangingPunct="1">
              <a:lnSpc>
                <a:spcPct val="90000"/>
              </a:lnSpc>
              <a:buFontTx/>
              <a:buNone/>
            </a:pPr>
            <a:r>
              <a:rPr lang="en-US" sz="2600" b="1" smtClean="0"/>
              <a:t>	Variance of Slopes:		Var(2) =  .002*</a:t>
            </a:r>
          </a:p>
          <a:p>
            <a:pPr eaLnBrk="1" hangingPunct="1">
              <a:lnSpc>
                <a:spcPct val="90000"/>
              </a:lnSpc>
              <a:buFontTx/>
              <a:buNone/>
            </a:pPr>
            <a:r>
              <a:rPr lang="en-US" sz="2600" b="1" smtClean="0"/>
              <a:t>	Covariance Int/Slope:		Corr(2,1) = -.055</a:t>
            </a:r>
          </a:p>
          <a:p>
            <a:pPr eaLnBrk="1" hangingPunct="1">
              <a:lnSpc>
                <a:spcPct val="90000"/>
              </a:lnSpc>
              <a:buFontTx/>
              <a:buNone/>
            </a:pPr>
            <a:endParaRPr lang="en-US" sz="3000" b="1" smtClean="0"/>
          </a:p>
          <a:p>
            <a:pPr eaLnBrk="1" hangingPunct="1">
              <a:lnSpc>
                <a:spcPct val="90000"/>
              </a:lnSpc>
              <a:buFontTx/>
              <a:buNone/>
            </a:pPr>
            <a:r>
              <a:rPr lang="en-US" sz="2300" smtClean="0"/>
              <a:t>/RANDOM INTERCEPT TIME  | SUBJECT(DYADID) COVTYPE(UNR).</a:t>
            </a:r>
          </a:p>
          <a:p>
            <a:pPr eaLnBrk="1" hangingPunct="1">
              <a:lnSpc>
                <a:spcPct val="90000"/>
              </a:lnSpc>
              <a:buFontTx/>
              <a:buNone/>
            </a:pPr>
            <a:endParaRPr lang="en-US" sz="2300" smtClean="0"/>
          </a:p>
          <a:p>
            <a:pPr eaLnBrk="1" hangingPunct="1">
              <a:lnSpc>
                <a:spcPct val="90000"/>
              </a:lnSpc>
              <a:buFontTx/>
              <a:buNone/>
            </a:pPr>
            <a:r>
              <a:rPr lang="en-US" sz="2600" smtClean="0">
                <a:solidFill>
                  <a:srgbClr val="CC0000"/>
                </a:solidFill>
              </a:rPr>
              <a:t>With SPSS, </a:t>
            </a:r>
            <a:r>
              <a:rPr lang="en-US" sz="2600" i="1" smtClean="0">
                <a:solidFill>
                  <a:srgbClr val="CC0000"/>
                </a:solidFill>
              </a:rPr>
              <a:t>p</a:t>
            </a:r>
            <a:r>
              <a:rPr lang="en-US" sz="2600" smtClean="0">
                <a:solidFill>
                  <a:srgbClr val="CC0000"/>
                </a:solidFill>
              </a:rPr>
              <a:t> values for variances (not correlations) must be divided by two to make the </a:t>
            </a:r>
            <a:r>
              <a:rPr lang="en-US" sz="2600" i="1" smtClean="0">
                <a:solidFill>
                  <a:srgbClr val="CC0000"/>
                </a:solidFill>
              </a:rPr>
              <a:t>p</a:t>
            </a:r>
            <a:r>
              <a:rPr lang="en-US" sz="2600" smtClean="0">
                <a:solidFill>
                  <a:srgbClr val="CC0000"/>
                </a:solidFill>
              </a:rPr>
              <a:t> values one-sided.</a:t>
            </a:r>
            <a:endParaRPr lang="en-US" sz="2300" smtClean="0"/>
          </a:p>
          <a:p>
            <a:pPr eaLnBrk="1" hangingPunct="1">
              <a:lnSpc>
                <a:spcPct val="90000"/>
              </a:lnSpc>
              <a:buFontTx/>
              <a:buNone/>
            </a:pPr>
            <a:r>
              <a:rPr lang="en-US" sz="2300" smtClean="0"/>
              <a:t>	</a:t>
            </a:r>
          </a:p>
          <a:p>
            <a:pPr eaLnBrk="1" hangingPunct="1">
              <a:lnSpc>
                <a:spcPct val="90000"/>
              </a:lnSpc>
              <a:buFontTx/>
              <a:buNone/>
            </a:pPr>
            <a:r>
              <a:rPr lang="en-US" sz="2300" smtClean="0"/>
              <a:t> </a:t>
            </a:r>
          </a:p>
          <a:p>
            <a:pPr eaLnBrk="1" hangingPunct="1">
              <a:lnSpc>
                <a:spcPct val="90000"/>
              </a:lnSpc>
              <a:buFontTx/>
              <a:buNone/>
            </a:pPr>
            <a:endParaRPr lang="en-US" sz="3000" b="1" smtClean="0"/>
          </a:p>
        </p:txBody>
      </p:sp>
      <p:sp>
        <p:nvSpPr>
          <p:cNvPr id="4" name="Slide Number Placeholder 3"/>
          <p:cNvSpPr>
            <a:spLocks noGrp="1"/>
          </p:cNvSpPr>
          <p:nvPr>
            <p:ph type="sldNum" sz="quarter" idx="12"/>
          </p:nvPr>
        </p:nvSpPr>
        <p:spPr/>
        <p:txBody>
          <a:bodyPr/>
          <a:lstStyle/>
          <a:p>
            <a:pPr>
              <a:defRPr/>
            </a:pPr>
            <a:fld id="{107D6BBC-93EC-4AD2-AC68-9E08A9EE473E}" type="slidenum">
              <a:rPr lang="en-US"/>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5"/>
          <p:cNvSpPr>
            <a:spLocks noGrp="1" noChangeArrowheads="1"/>
          </p:cNvSpPr>
          <p:nvPr>
            <p:ph type="title"/>
          </p:nvPr>
        </p:nvSpPr>
        <p:spPr/>
        <p:txBody>
          <a:bodyPr/>
          <a:lstStyle/>
          <a:p>
            <a:pPr eaLnBrk="1" hangingPunct="1"/>
            <a:r>
              <a:rPr lang="en-US" smtClean="0"/>
              <a:t>Random Effects </a:t>
            </a:r>
          </a:p>
        </p:txBody>
      </p:sp>
      <p:sp>
        <p:nvSpPr>
          <p:cNvPr id="34818" name="Content Placeholder 1"/>
          <p:cNvSpPr>
            <a:spLocks noGrp="1"/>
          </p:cNvSpPr>
          <p:nvPr>
            <p:ph type="body" idx="1"/>
          </p:nvPr>
        </p:nvSpPr>
        <p:spPr/>
        <p:txBody>
          <a:bodyPr/>
          <a:lstStyle/>
          <a:p>
            <a:pPr eaLnBrk="1" hangingPunct="1">
              <a:lnSpc>
                <a:spcPct val="90000"/>
              </a:lnSpc>
            </a:pPr>
            <a:r>
              <a:rPr lang="en-US" smtClean="0"/>
              <a:t>Random effects:</a:t>
            </a:r>
          </a:p>
          <a:p>
            <a:pPr lvl="1" eaLnBrk="1" hangingPunct="1">
              <a:lnSpc>
                <a:spcPct val="90000"/>
              </a:lnSpc>
            </a:pPr>
            <a:r>
              <a:rPr lang="en-US" smtClean="0"/>
              <a:t>Variance in the intercepts </a:t>
            </a:r>
          </a:p>
          <a:p>
            <a:pPr lvl="2" eaLnBrk="1" hangingPunct="1">
              <a:lnSpc>
                <a:spcPct val="90000"/>
              </a:lnSpc>
            </a:pPr>
            <a:r>
              <a:rPr lang="en-US" smtClean="0"/>
              <a:t>some men were more satisfied than others at the midpoint. </a:t>
            </a:r>
          </a:p>
          <a:p>
            <a:pPr lvl="1" eaLnBrk="1" hangingPunct="1">
              <a:lnSpc>
                <a:spcPct val="90000"/>
              </a:lnSpc>
            </a:pPr>
            <a:r>
              <a:rPr lang="en-US" smtClean="0"/>
              <a:t>Variance in the slopes </a:t>
            </a:r>
          </a:p>
          <a:p>
            <a:pPr lvl="2" eaLnBrk="1" hangingPunct="1">
              <a:lnSpc>
                <a:spcPct val="90000"/>
              </a:lnSpc>
            </a:pPr>
            <a:r>
              <a:rPr lang="en-US" smtClean="0"/>
              <a:t>some men are changing in satisfaction more than others.  </a:t>
            </a:r>
          </a:p>
          <a:p>
            <a:pPr lvl="1" eaLnBrk="1" hangingPunct="1">
              <a:lnSpc>
                <a:spcPct val="90000"/>
              </a:lnSpc>
            </a:pPr>
            <a:r>
              <a:rPr lang="en-US" smtClean="0"/>
              <a:t>Slope-intercept covariance</a:t>
            </a:r>
          </a:p>
          <a:p>
            <a:pPr lvl="2" eaLnBrk="1" hangingPunct="1">
              <a:lnSpc>
                <a:spcPct val="90000"/>
              </a:lnSpc>
            </a:pPr>
            <a:r>
              <a:rPr lang="en-US" smtClean="0"/>
              <a:t>Men with higher values at time 0 change more slowly than those with lower values</a:t>
            </a:r>
            <a:r>
              <a:rPr lang="en-US" b="1" smtClean="0"/>
              <a:t> </a:t>
            </a:r>
          </a:p>
          <a:p>
            <a:pPr lvl="2" eaLnBrk="1" hangingPunct="1">
              <a:lnSpc>
                <a:spcPct val="90000"/>
              </a:lnSpc>
              <a:buFontTx/>
              <a:buNone/>
            </a:pPr>
            <a:endParaRPr lang="en-US" b="1" smtClean="0"/>
          </a:p>
        </p:txBody>
      </p:sp>
      <p:sp>
        <p:nvSpPr>
          <p:cNvPr id="4" name="Slide Number Placeholder 3"/>
          <p:cNvSpPr>
            <a:spLocks noGrp="1"/>
          </p:cNvSpPr>
          <p:nvPr>
            <p:ph type="sldNum" sz="quarter" idx="12"/>
          </p:nvPr>
        </p:nvSpPr>
        <p:spPr/>
        <p:txBody>
          <a:bodyPr/>
          <a:lstStyle/>
          <a:p>
            <a:pPr>
              <a:defRPr/>
            </a:pPr>
            <a:fld id="{3F6518AF-4CE0-4A18-BAF4-C7949F9E11B5}" type="slidenum">
              <a:rPr lang="en-US"/>
              <a:pPr>
                <a:defRPr/>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5"/>
          <p:cNvSpPr>
            <a:spLocks noGrp="1" noChangeArrowheads="1"/>
          </p:cNvSpPr>
          <p:nvPr>
            <p:ph type="title"/>
          </p:nvPr>
        </p:nvSpPr>
        <p:spPr/>
        <p:txBody>
          <a:bodyPr rtlCol="0">
            <a:normAutofit fontScale="90000"/>
          </a:bodyPr>
          <a:lstStyle/>
          <a:p>
            <a:pPr eaLnBrk="1" fontAlgn="auto" hangingPunct="1">
              <a:spcAft>
                <a:spcPts val="0"/>
              </a:spcAft>
              <a:defRPr/>
            </a:pPr>
            <a:r>
              <a:rPr lang="en-US" sz="4000" dirty="0"/>
              <a:t>Adding Attachment Avoidance </a:t>
            </a:r>
            <a:r>
              <a:rPr lang="en-US" sz="4000" dirty="0" smtClean="0"/>
              <a:t>as </a:t>
            </a:r>
            <a:r>
              <a:rPr lang="en-US" sz="4000" dirty="0"/>
              <a:t>a Moderator</a:t>
            </a:r>
          </a:p>
        </p:txBody>
      </p:sp>
      <p:sp>
        <p:nvSpPr>
          <p:cNvPr id="36866" name="Content Placeholder 1"/>
          <p:cNvSpPr>
            <a:spLocks noGrp="1"/>
          </p:cNvSpPr>
          <p:nvPr>
            <p:ph idx="4294967295"/>
          </p:nvPr>
        </p:nvSpPr>
        <p:spPr>
          <a:xfrm>
            <a:off x="457200" y="1447800"/>
            <a:ext cx="8382000" cy="5410200"/>
          </a:xfrm>
        </p:spPr>
        <p:txBody>
          <a:bodyPr/>
          <a:lstStyle/>
          <a:p>
            <a:pPr>
              <a:buFont typeface="Arial" charset="0"/>
              <a:buNone/>
            </a:pPr>
            <a:r>
              <a:rPr lang="en-US" sz="2000" smtClean="0"/>
              <a:t>MIXED</a:t>
            </a:r>
          </a:p>
          <a:p>
            <a:pPr>
              <a:buFont typeface="Arial" charset="0"/>
              <a:buNone/>
            </a:pPr>
            <a:r>
              <a:rPr lang="en-US" sz="2000" smtClean="0"/>
              <a:t> ASATISF  WITH TIME  CAAvoid</a:t>
            </a:r>
          </a:p>
          <a:p>
            <a:pPr>
              <a:buFont typeface="Arial" charset="0"/>
              <a:buNone/>
            </a:pPr>
            <a:r>
              <a:rPr lang="en-US" sz="2000" smtClean="0"/>
              <a:t>  /FIXED = INTERCEPT TIME CAAvoid TIME*CAAvoid</a:t>
            </a:r>
          </a:p>
          <a:p>
            <a:pPr>
              <a:buFont typeface="Arial" charset="0"/>
              <a:buNone/>
            </a:pPr>
            <a:r>
              <a:rPr lang="en-US" sz="2000" smtClean="0"/>
              <a:t>  /PRINT = SOLUTION TESTCOV   </a:t>
            </a:r>
          </a:p>
          <a:p>
            <a:pPr>
              <a:buFont typeface="Arial" charset="0"/>
              <a:buNone/>
            </a:pPr>
            <a:r>
              <a:rPr lang="en-US" sz="2000" smtClean="0"/>
              <a:t>  /CRITERIA = MXSTEP(65) </a:t>
            </a:r>
          </a:p>
          <a:p>
            <a:pPr>
              <a:buFont typeface="Arial" charset="0"/>
              <a:buNone/>
            </a:pPr>
            <a:r>
              <a:rPr lang="en-US" sz="2000" smtClean="0"/>
              <a:t>  /RANDOM INTERCEPT TIME  | SUBJECT(DYADID) COVTYPE(UNR).</a:t>
            </a:r>
          </a:p>
          <a:p>
            <a:pPr eaLnBrk="1" hangingPunct="1">
              <a:lnSpc>
                <a:spcPct val="90000"/>
              </a:lnSpc>
              <a:buFontTx/>
              <a:buNone/>
            </a:pPr>
            <a:r>
              <a:rPr lang="en-US" sz="2900" smtClean="0"/>
              <a:t>CAAVOID is centered Avoidance of the Actor.</a:t>
            </a:r>
          </a:p>
          <a:p>
            <a:pPr eaLnBrk="1" hangingPunct="1">
              <a:lnSpc>
                <a:spcPct val="90000"/>
              </a:lnSpc>
            </a:pPr>
            <a:r>
              <a:rPr lang="en-US" sz="3500" smtClean="0"/>
              <a:t>Interpretation of the random effects are as before, but they are interpreted with the effect with avoidance partialled.</a:t>
            </a:r>
          </a:p>
          <a:p>
            <a:pPr eaLnBrk="1" hangingPunct="1">
              <a:lnSpc>
                <a:spcPct val="90000"/>
              </a:lnSpc>
              <a:buFontTx/>
              <a:buNone/>
            </a:pPr>
            <a:endParaRPr lang="en-US" sz="3300" smtClean="0"/>
          </a:p>
        </p:txBody>
      </p:sp>
      <p:sp>
        <p:nvSpPr>
          <p:cNvPr id="4" name="Slide Number Placeholder 3"/>
          <p:cNvSpPr>
            <a:spLocks noGrp="1"/>
          </p:cNvSpPr>
          <p:nvPr>
            <p:ph type="sldNum" sz="quarter" idx="12"/>
          </p:nvPr>
        </p:nvSpPr>
        <p:spPr/>
        <p:txBody>
          <a:bodyPr/>
          <a:lstStyle/>
          <a:p>
            <a:pPr>
              <a:defRPr/>
            </a:pPr>
            <a:fld id="{80874C3F-0E2F-4CAF-8BFB-89103D2B3459}" type="slidenum">
              <a:rPr lang="en-US"/>
              <a:pPr>
                <a:defRPr/>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Content Placeholder 1"/>
          <p:cNvSpPr>
            <a:spLocks noGrp="1"/>
          </p:cNvSpPr>
          <p:nvPr>
            <p:ph idx="4294967295"/>
          </p:nvPr>
        </p:nvSpPr>
        <p:spPr/>
        <p:txBody>
          <a:bodyPr/>
          <a:lstStyle/>
          <a:p>
            <a:pPr eaLnBrk="1" hangingPunct="1">
              <a:lnSpc>
                <a:spcPct val="80000"/>
              </a:lnSpc>
              <a:buFontTx/>
              <a:buNone/>
            </a:pPr>
            <a:r>
              <a:rPr lang="en-US" sz="2400" b="1" smtClean="0"/>
              <a:t>Growth Equation</a:t>
            </a:r>
          </a:p>
          <a:p>
            <a:pPr eaLnBrk="1" hangingPunct="1">
              <a:lnSpc>
                <a:spcPct val="80000"/>
              </a:lnSpc>
              <a:buFontTx/>
              <a:buNone/>
            </a:pPr>
            <a:endParaRPr lang="en-US" sz="2400" b="1" smtClean="0"/>
          </a:p>
          <a:p>
            <a:pPr eaLnBrk="1" hangingPunct="1">
              <a:lnSpc>
                <a:spcPct val="80000"/>
              </a:lnSpc>
              <a:buFontTx/>
              <a:buNone/>
            </a:pPr>
            <a:r>
              <a:rPr lang="en-US" sz="2800" smtClean="0"/>
              <a:t>Satisfaction =  6.26 + .019(Time) -.140(Avoid) </a:t>
            </a:r>
          </a:p>
          <a:p>
            <a:pPr eaLnBrk="1" hangingPunct="1">
              <a:lnSpc>
                <a:spcPct val="80000"/>
              </a:lnSpc>
              <a:buFontTx/>
              <a:buNone/>
            </a:pPr>
            <a:r>
              <a:rPr lang="en-US" sz="2800" smtClean="0"/>
              <a:t>				+ .0045(Time*Avoid)</a:t>
            </a:r>
          </a:p>
          <a:p>
            <a:pPr eaLnBrk="1" hangingPunct="1">
              <a:lnSpc>
                <a:spcPct val="80000"/>
              </a:lnSpc>
              <a:buFontTx/>
              <a:buNone/>
            </a:pPr>
            <a:endParaRPr lang="en-US" sz="2400" smtClean="0"/>
          </a:p>
          <a:p>
            <a:pPr lvl="1" eaLnBrk="1" hangingPunct="1">
              <a:lnSpc>
                <a:spcPct val="80000"/>
              </a:lnSpc>
            </a:pPr>
            <a:r>
              <a:rPr lang="en-US" sz="2400" b="1" smtClean="0"/>
              <a:t>INTERCEPT = 6.26</a:t>
            </a:r>
          </a:p>
          <a:p>
            <a:pPr lvl="1" eaLnBrk="1" hangingPunct="1">
              <a:lnSpc>
                <a:spcPct val="80000"/>
              </a:lnSpc>
            </a:pPr>
            <a:r>
              <a:rPr lang="en-US" sz="2400" b="1" smtClean="0"/>
              <a:t>MAIN EFFECT OF AVOIDANCE = -.140*</a:t>
            </a:r>
          </a:p>
          <a:p>
            <a:pPr lvl="1" eaLnBrk="1" hangingPunct="1">
              <a:lnSpc>
                <a:spcPct val="80000"/>
              </a:lnSpc>
            </a:pPr>
            <a:r>
              <a:rPr lang="en-US" sz="2400" b="1" smtClean="0"/>
              <a:t>MAIN EFFECT OF TIME =  .019*</a:t>
            </a:r>
          </a:p>
          <a:p>
            <a:pPr lvl="1" eaLnBrk="1" hangingPunct="1">
              <a:lnSpc>
                <a:spcPct val="80000"/>
              </a:lnSpc>
            </a:pPr>
            <a:r>
              <a:rPr lang="en-US" sz="2400" b="1" smtClean="0"/>
              <a:t>TIME x AVOIDANCE INTERACTION =   .0045			</a:t>
            </a:r>
          </a:p>
          <a:p>
            <a:pPr eaLnBrk="1" hangingPunct="1">
              <a:lnSpc>
                <a:spcPct val="80000"/>
              </a:lnSpc>
              <a:buFontTx/>
              <a:buNone/>
            </a:pPr>
            <a:endParaRPr lang="en-US" sz="2400" b="1" smtClean="0"/>
          </a:p>
          <a:p>
            <a:pPr eaLnBrk="1" hangingPunct="1">
              <a:lnSpc>
                <a:spcPct val="80000"/>
              </a:lnSpc>
              <a:buFontTx/>
              <a:buNone/>
            </a:pPr>
            <a:endParaRPr lang="en-US" sz="2400" b="1" smtClean="0"/>
          </a:p>
          <a:p>
            <a:pPr eaLnBrk="1" hangingPunct="1">
              <a:lnSpc>
                <a:spcPct val="80000"/>
              </a:lnSpc>
            </a:pPr>
            <a:endParaRPr lang="en-US" sz="2400" smtClean="0"/>
          </a:p>
          <a:p>
            <a:pPr eaLnBrk="1" hangingPunct="1">
              <a:lnSpc>
                <a:spcPct val="80000"/>
              </a:lnSpc>
            </a:pPr>
            <a:endParaRPr lang="en-US" sz="2400" smtClean="0"/>
          </a:p>
        </p:txBody>
      </p:sp>
      <p:sp>
        <p:nvSpPr>
          <p:cNvPr id="3" name="Title 2"/>
          <p:cNvSpPr>
            <a:spLocks noGrp="1"/>
          </p:cNvSpPr>
          <p:nvPr>
            <p:ph type="title" idx="4294967295"/>
          </p:nvPr>
        </p:nvSpPr>
        <p:spPr/>
        <p:txBody>
          <a:bodyPr rtlCol="0">
            <a:normAutofit/>
            <a:scene3d>
              <a:camera prst="orthographicFront"/>
              <a:lightRig rig="soft" dir="t"/>
            </a:scene3d>
            <a:sp3d prstMaterial="softEdge">
              <a:bevelT w="25400" h="25400"/>
            </a:sp3d>
          </a:bodyPr>
          <a:lstStyle/>
          <a:p>
            <a:pPr algn="l" eaLnBrk="1" fontAlgn="auto" hangingPunct="1">
              <a:spcAft>
                <a:spcPts val="0"/>
              </a:spcAft>
              <a:defRPr/>
            </a:pPr>
            <a:r>
              <a:rPr lang="en-US" sz="4100" b="1" dirty="0">
                <a:effectLst>
                  <a:outerShdw blurRad="31750" dist="25400" dir="5400000" algn="tl" rotWithShape="0">
                    <a:srgbClr val="000000">
                      <a:alpha val="25000"/>
                    </a:srgbClr>
                  </a:outerShdw>
                </a:effectLst>
              </a:rPr>
              <a:t>SPSS output</a:t>
            </a:r>
          </a:p>
        </p:txBody>
      </p:sp>
      <p:sp>
        <p:nvSpPr>
          <p:cNvPr id="4" name="Slide Number Placeholder 3"/>
          <p:cNvSpPr>
            <a:spLocks noGrp="1"/>
          </p:cNvSpPr>
          <p:nvPr>
            <p:ph type="sldNum" sz="quarter" idx="4294967295"/>
          </p:nvPr>
        </p:nvSpPr>
        <p:spPr/>
        <p:txBody>
          <a:bodyPr/>
          <a:lstStyle/>
          <a:p>
            <a:pPr>
              <a:defRPr/>
            </a:pPr>
            <a:fld id="{4EFBB0F5-641D-4D03-BBF9-4D6870596087}" type="slidenum">
              <a:rPr lang="en-US"/>
              <a:pPr>
                <a:defRPr/>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pPr eaLnBrk="1" hangingPunct="1"/>
            <a:r>
              <a:rPr lang="en-US" sz="4000" smtClean="0"/>
              <a:t>Slopes for High and Low Avoidance</a:t>
            </a:r>
          </a:p>
        </p:txBody>
      </p:sp>
      <p:sp>
        <p:nvSpPr>
          <p:cNvPr id="40962" name="Rectangle 3"/>
          <p:cNvSpPr>
            <a:spLocks noGrp="1" noChangeArrowheads="1"/>
          </p:cNvSpPr>
          <p:nvPr>
            <p:ph type="body" idx="1"/>
          </p:nvPr>
        </p:nvSpPr>
        <p:spPr/>
        <p:txBody>
          <a:bodyPr/>
          <a:lstStyle/>
          <a:p>
            <a:pPr marL="342900" lvl="1" indent="-342900" eaLnBrk="1" hangingPunct="1">
              <a:lnSpc>
                <a:spcPct val="70000"/>
              </a:lnSpc>
              <a:buFont typeface="Arial" charset="0"/>
              <a:buNone/>
            </a:pPr>
            <a:r>
              <a:rPr lang="en-US" sz="2600" b="1" dirty="0" smtClean="0"/>
              <a:t>Avoidance SD = 0.9499</a:t>
            </a:r>
            <a:endParaRPr lang="en-US" sz="2200" b="1" dirty="0" smtClean="0"/>
          </a:p>
          <a:p>
            <a:pPr algn="ctr" eaLnBrk="1" hangingPunct="1">
              <a:lnSpc>
                <a:spcPct val="70000"/>
              </a:lnSpc>
              <a:buFontTx/>
              <a:buNone/>
            </a:pPr>
            <a:endParaRPr lang="en-US" sz="2600" b="1" dirty="0" smtClean="0"/>
          </a:p>
          <a:p>
            <a:pPr algn="ctr" eaLnBrk="1" hangingPunct="1">
              <a:lnSpc>
                <a:spcPct val="70000"/>
              </a:lnSpc>
              <a:buFontTx/>
              <a:buNone/>
            </a:pPr>
            <a:r>
              <a:rPr lang="en-US" sz="2600" b="1" dirty="0" smtClean="0"/>
              <a:t>High Avoidance (+1sd) Slope = </a:t>
            </a:r>
          </a:p>
          <a:p>
            <a:pPr algn="ctr" eaLnBrk="1" hangingPunct="1">
              <a:lnSpc>
                <a:spcPct val="70000"/>
              </a:lnSpc>
              <a:buFontTx/>
              <a:buNone/>
            </a:pPr>
            <a:r>
              <a:rPr lang="en-US" sz="2600" b="1" dirty="0" smtClean="0"/>
              <a:t>.019 + .0045* 0.9499  = .0233</a:t>
            </a:r>
          </a:p>
          <a:p>
            <a:pPr eaLnBrk="1" hangingPunct="1">
              <a:lnSpc>
                <a:spcPct val="70000"/>
              </a:lnSpc>
              <a:buFontTx/>
              <a:buNone/>
            </a:pPr>
            <a:endParaRPr lang="en-US" sz="2600" b="1" dirty="0" smtClean="0"/>
          </a:p>
          <a:p>
            <a:pPr algn="ctr" eaLnBrk="1" hangingPunct="1">
              <a:lnSpc>
                <a:spcPct val="70000"/>
              </a:lnSpc>
              <a:buFontTx/>
              <a:buNone/>
            </a:pPr>
            <a:r>
              <a:rPr lang="en-US" sz="2600" b="1" dirty="0" smtClean="0"/>
              <a:t>Low Avoidance  (-1sd) Slope = </a:t>
            </a:r>
          </a:p>
          <a:p>
            <a:pPr algn="ctr" eaLnBrk="1" hangingPunct="1">
              <a:lnSpc>
                <a:spcPct val="70000"/>
              </a:lnSpc>
              <a:buNone/>
            </a:pPr>
            <a:r>
              <a:rPr lang="en-US" sz="2600" b="1" dirty="0" smtClean="0"/>
              <a:t>.019 + .0045*- 0.9499 = .0147</a:t>
            </a:r>
          </a:p>
          <a:p>
            <a:pPr algn="ctr" eaLnBrk="1" hangingPunct="1">
              <a:lnSpc>
                <a:spcPct val="70000"/>
              </a:lnSpc>
              <a:buFontTx/>
              <a:buNone/>
            </a:pPr>
            <a:endParaRPr lang="en-US" sz="2600" b="1" dirty="0" smtClean="0"/>
          </a:p>
          <a:p>
            <a:pPr eaLnBrk="1" hangingPunct="1">
              <a:lnSpc>
                <a:spcPct val="70000"/>
              </a:lnSpc>
              <a:buFontTx/>
              <a:buNone/>
            </a:pPr>
            <a:endParaRPr lang="en-US" sz="2600" b="1" dirty="0" smtClean="0"/>
          </a:p>
          <a:p>
            <a:pPr eaLnBrk="1" hangingPunct="1">
              <a:lnSpc>
                <a:spcPct val="70000"/>
              </a:lnSpc>
              <a:buFontTx/>
              <a:buNone/>
            </a:pPr>
            <a:r>
              <a:rPr lang="en-US" sz="2600" b="1" dirty="0" smtClean="0"/>
              <a:t>Those high on avoidance become more satisfied over the course of the study but not significantly so.</a:t>
            </a:r>
          </a:p>
          <a:p>
            <a:pPr eaLnBrk="1" hangingPunct="1">
              <a:lnSpc>
                <a:spcPct val="70000"/>
              </a:lnSpc>
              <a:buFontTx/>
              <a:buNone/>
            </a:pPr>
            <a:endParaRPr lang="en-US" sz="2600" dirty="0" smtClean="0"/>
          </a:p>
          <a:p>
            <a:pPr eaLnBrk="1" hangingPunct="1">
              <a:lnSpc>
                <a:spcPct val="70000"/>
              </a:lnSpc>
            </a:pPr>
            <a:endParaRPr lang="en-US" sz="2600" dirty="0" smtClean="0"/>
          </a:p>
        </p:txBody>
      </p:sp>
      <p:sp>
        <p:nvSpPr>
          <p:cNvPr id="4" name="Slide Number Placeholder 3"/>
          <p:cNvSpPr>
            <a:spLocks noGrp="1"/>
          </p:cNvSpPr>
          <p:nvPr>
            <p:ph type="sldNum" sz="quarter" idx="12"/>
          </p:nvPr>
        </p:nvSpPr>
        <p:spPr/>
        <p:txBody>
          <a:bodyPr/>
          <a:lstStyle/>
          <a:p>
            <a:pPr>
              <a:defRPr/>
            </a:pPr>
            <a:fld id="{1FB7B628-66E1-40B8-B4E6-1ACB4FA2BAA4}" type="slidenum">
              <a:rPr lang="en-US"/>
              <a:pPr>
                <a:defRPr/>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3"/>
          <p:cNvSpPr>
            <a:spLocks noGrp="1" noChangeArrowheads="1"/>
          </p:cNvSpPr>
          <p:nvPr>
            <p:ph idx="4294967295"/>
          </p:nvPr>
        </p:nvSpPr>
        <p:spPr>
          <a:xfrm>
            <a:off x="533400" y="1219200"/>
            <a:ext cx="8229600" cy="4876800"/>
          </a:xfrm>
        </p:spPr>
        <p:txBody>
          <a:bodyPr/>
          <a:lstStyle/>
          <a:p>
            <a:pPr algn="ctr" eaLnBrk="1" hangingPunct="1">
              <a:lnSpc>
                <a:spcPct val="80000"/>
              </a:lnSpc>
              <a:buFont typeface="Wingdings" pitchFamily="2" charset="2"/>
              <a:buNone/>
            </a:pPr>
            <a:r>
              <a:rPr lang="en-US" sz="2800" i="1" smtClean="0"/>
              <a:t>Y</a:t>
            </a:r>
            <a:r>
              <a:rPr lang="en-US" sz="2800" baseline="-25000" smtClean="0"/>
              <a:t>W</a:t>
            </a:r>
            <a:r>
              <a:rPr lang="en-US" sz="2800" i="1" baseline="-25000" smtClean="0"/>
              <a:t>ti</a:t>
            </a:r>
            <a:r>
              <a:rPr lang="en-US" sz="2800" baseline="-25000" smtClean="0"/>
              <a:t> </a:t>
            </a:r>
            <a:r>
              <a:rPr lang="en-US" sz="2800" smtClean="0"/>
              <a:t>= </a:t>
            </a:r>
            <a:r>
              <a:rPr lang="en-US" sz="2800" i="1" smtClean="0"/>
              <a:t>c</a:t>
            </a:r>
            <a:r>
              <a:rPr lang="en-US" sz="2800" baseline="-25000" smtClean="0"/>
              <a:t>W</a:t>
            </a:r>
            <a:r>
              <a:rPr lang="en-US" sz="2800" i="1" baseline="-25000" smtClean="0"/>
              <a:t>i</a:t>
            </a:r>
            <a:r>
              <a:rPr lang="en-US" sz="2800" smtClean="0"/>
              <a:t> + </a:t>
            </a:r>
            <a:r>
              <a:rPr lang="en-US" sz="2800" i="1" smtClean="0"/>
              <a:t>b</a:t>
            </a:r>
            <a:r>
              <a:rPr lang="en-US" sz="2800" baseline="-25000" smtClean="0"/>
              <a:t>W</a:t>
            </a:r>
            <a:r>
              <a:rPr lang="en-US" sz="2800" i="1" baseline="-25000" smtClean="0"/>
              <a:t>i</a:t>
            </a:r>
            <a:r>
              <a:rPr lang="en-US" sz="2800" i="1" smtClean="0"/>
              <a:t>T</a:t>
            </a:r>
            <a:r>
              <a:rPr lang="en-US" sz="2800" i="1" baseline="-25000" smtClean="0"/>
              <a:t>ti</a:t>
            </a:r>
            <a:r>
              <a:rPr lang="en-US" sz="2800" smtClean="0"/>
              <a:t> + </a:t>
            </a:r>
            <a:r>
              <a:rPr lang="en-US" sz="2800" i="1" smtClean="0"/>
              <a:t>e</a:t>
            </a:r>
            <a:r>
              <a:rPr lang="en-US" sz="2800" baseline="-25000" smtClean="0"/>
              <a:t>W</a:t>
            </a:r>
            <a:r>
              <a:rPr lang="en-US" sz="2800" i="1" baseline="-25000" smtClean="0"/>
              <a:t>ti</a:t>
            </a:r>
          </a:p>
          <a:p>
            <a:pPr algn="ctr" eaLnBrk="1" hangingPunct="1">
              <a:lnSpc>
                <a:spcPct val="80000"/>
              </a:lnSpc>
              <a:buFont typeface="Wingdings" pitchFamily="2" charset="2"/>
              <a:buNone/>
            </a:pPr>
            <a:endParaRPr lang="en-US" sz="2800" i="1" baseline="-25000" smtClean="0"/>
          </a:p>
          <a:p>
            <a:pPr algn="ctr" eaLnBrk="1" hangingPunct="1">
              <a:lnSpc>
                <a:spcPct val="80000"/>
              </a:lnSpc>
              <a:buFontTx/>
              <a:buNone/>
            </a:pPr>
            <a:r>
              <a:rPr lang="en-US" sz="2800" i="1" smtClean="0"/>
              <a:t>Y</a:t>
            </a:r>
            <a:r>
              <a:rPr lang="en-US" sz="2800" baseline="-25000" smtClean="0"/>
              <a:t>M</a:t>
            </a:r>
            <a:r>
              <a:rPr lang="en-US" sz="2800" i="1" baseline="-25000" smtClean="0"/>
              <a:t>ti</a:t>
            </a:r>
            <a:r>
              <a:rPr lang="en-US" sz="2800" baseline="-25000" smtClean="0"/>
              <a:t> </a:t>
            </a:r>
            <a:r>
              <a:rPr lang="en-US" sz="2800" smtClean="0"/>
              <a:t>= </a:t>
            </a:r>
            <a:r>
              <a:rPr lang="en-US" sz="2800" i="1" smtClean="0"/>
              <a:t>c</a:t>
            </a:r>
            <a:r>
              <a:rPr lang="en-US" sz="2800" baseline="-25000" smtClean="0"/>
              <a:t>M</a:t>
            </a:r>
            <a:r>
              <a:rPr lang="en-US" sz="2800" i="1" baseline="-25000" smtClean="0"/>
              <a:t>i</a:t>
            </a:r>
            <a:r>
              <a:rPr lang="en-US" sz="2800" smtClean="0"/>
              <a:t> + </a:t>
            </a:r>
            <a:r>
              <a:rPr lang="en-US" sz="2800" i="1" smtClean="0"/>
              <a:t>b</a:t>
            </a:r>
            <a:r>
              <a:rPr lang="en-US" sz="2800" baseline="-25000" smtClean="0"/>
              <a:t>M</a:t>
            </a:r>
            <a:r>
              <a:rPr lang="en-US" sz="2800" i="1" baseline="-25000" smtClean="0"/>
              <a:t>i</a:t>
            </a:r>
            <a:r>
              <a:rPr lang="en-US" sz="2800" i="1" smtClean="0"/>
              <a:t>T</a:t>
            </a:r>
            <a:r>
              <a:rPr lang="en-US" sz="2800" i="1" baseline="-25000" smtClean="0"/>
              <a:t>ti</a:t>
            </a:r>
            <a:r>
              <a:rPr lang="en-US" sz="2800" smtClean="0"/>
              <a:t> + </a:t>
            </a:r>
            <a:r>
              <a:rPr lang="en-US" sz="2800" i="1" smtClean="0"/>
              <a:t>e</a:t>
            </a:r>
            <a:r>
              <a:rPr lang="en-US" sz="2800" baseline="-25000" smtClean="0"/>
              <a:t>M</a:t>
            </a:r>
            <a:r>
              <a:rPr lang="en-US" sz="2800" i="1" baseline="-25000" smtClean="0"/>
              <a:t>ti</a:t>
            </a:r>
          </a:p>
          <a:p>
            <a:pPr eaLnBrk="1" hangingPunct="1">
              <a:lnSpc>
                <a:spcPct val="80000"/>
              </a:lnSpc>
              <a:buFont typeface="Wingdings" pitchFamily="2" charset="2"/>
              <a:buNone/>
            </a:pPr>
            <a:r>
              <a:rPr lang="en-US" sz="2400" smtClean="0"/>
              <a:t>Intercepts</a:t>
            </a:r>
          </a:p>
          <a:p>
            <a:pPr eaLnBrk="1" hangingPunct="1">
              <a:lnSpc>
                <a:spcPct val="80000"/>
              </a:lnSpc>
              <a:buFont typeface="Wingdings" pitchFamily="2" charset="2"/>
              <a:buNone/>
            </a:pPr>
            <a:r>
              <a:rPr lang="en-US" sz="2400" smtClean="0"/>
              <a:t>	c</a:t>
            </a:r>
            <a:r>
              <a:rPr lang="en-US" sz="2400" baseline="-25000" smtClean="0"/>
              <a:t>Wi</a:t>
            </a:r>
            <a:r>
              <a:rPr lang="en-US" sz="2400" smtClean="0"/>
              <a:t> = Predicted value of women’s satisfaction at study midpoint for dyad i</a:t>
            </a:r>
          </a:p>
          <a:p>
            <a:pPr eaLnBrk="1" hangingPunct="1">
              <a:lnSpc>
                <a:spcPct val="80000"/>
              </a:lnSpc>
              <a:buFont typeface="Wingdings" pitchFamily="2" charset="2"/>
              <a:buNone/>
            </a:pPr>
            <a:r>
              <a:rPr lang="en-US" sz="2400" smtClean="0"/>
              <a:t>	c</a:t>
            </a:r>
            <a:r>
              <a:rPr lang="en-US" sz="2400" baseline="-25000" smtClean="0"/>
              <a:t>Mi</a:t>
            </a:r>
            <a:r>
              <a:rPr lang="en-US" sz="2400" smtClean="0"/>
              <a:t> = Predicted value of men’s satisfaction at study midpoint for dyad i</a:t>
            </a:r>
          </a:p>
          <a:p>
            <a:pPr eaLnBrk="1" hangingPunct="1">
              <a:lnSpc>
                <a:spcPct val="80000"/>
              </a:lnSpc>
              <a:buFont typeface="Wingdings" pitchFamily="2" charset="2"/>
              <a:buNone/>
            </a:pPr>
            <a:r>
              <a:rPr lang="en-US" sz="2400" smtClean="0"/>
              <a:t>Slopes</a:t>
            </a:r>
          </a:p>
          <a:p>
            <a:pPr eaLnBrk="1" hangingPunct="1">
              <a:lnSpc>
                <a:spcPct val="80000"/>
              </a:lnSpc>
              <a:buFont typeface="Wingdings" pitchFamily="2" charset="2"/>
              <a:buNone/>
            </a:pPr>
            <a:r>
              <a:rPr lang="en-US" sz="2400" smtClean="0"/>
              <a:t>	b</a:t>
            </a:r>
            <a:r>
              <a:rPr lang="en-US" sz="2400" baseline="-25000" smtClean="0"/>
              <a:t>Wi</a:t>
            </a:r>
            <a:r>
              <a:rPr lang="en-US" sz="2400" smtClean="0"/>
              <a:t> = Average change in women’s satisfaction over time for dyad i</a:t>
            </a:r>
          </a:p>
          <a:p>
            <a:pPr eaLnBrk="1" hangingPunct="1">
              <a:lnSpc>
                <a:spcPct val="80000"/>
              </a:lnSpc>
              <a:buFont typeface="Wingdings" pitchFamily="2" charset="2"/>
              <a:buNone/>
            </a:pPr>
            <a:r>
              <a:rPr lang="en-US" sz="2400" smtClean="0"/>
              <a:t>	b</a:t>
            </a:r>
            <a:r>
              <a:rPr lang="en-US" sz="2400" baseline="-25000" smtClean="0"/>
              <a:t>Mi</a:t>
            </a:r>
            <a:r>
              <a:rPr lang="en-US" sz="2400" smtClean="0"/>
              <a:t> = Average change in men’s satisfaction over time for dyad I</a:t>
            </a:r>
          </a:p>
          <a:p>
            <a:pPr eaLnBrk="1" hangingPunct="1">
              <a:lnSpc>
                <a:spcPct val="80000"/>
              </a:lnSpc>
              <a:buFont typeface="Wingdings" pitchFamily="2" charset="2"/>
              <a:buNone/>
            </a:pPr>
            <a:r>
              <a:rPr lang="en-US" sz="2400" smtClean="0"/>
              <a:t>Errors at each time point</a:t>
            </a:r>
          </a:p>
          <a:p>
            <a:pPr lvl="1" eaLnBrk="1" hangingPunct="1">
              <a:lnSpc>
                <a:spcPct val="80000"/>
              </a:lnSpc>
              <a:buFont typeface="Wingdings" pitchFamily="2" charset="2"/>
              <a:buNone/>
            </a:pPr>
            <a:r>
              <a:rPr lang="en-US" sz="2400" smtClean="0"/>
              <a:t>Women = e</a:t>
            </a:r>
            <a:r>
              <a:rPr lang="en-US" sz="2400" baseline="-25000" smtClean="0"/>
              <a:t>Wti</a:t>
            </a:r>
          </a:p>
          <a:p>
            <a:pPr lvl="1" eaLnBrk="1" hangingPunct="1">
              <a:lnSpc>
                <a:spcPct val="80000"/>
              </a:lnSpc>
              <a:buFont typeface="Wingdings" pitchFamily="2" charset="2"/>
              <a:buNone/>
            </a:pPr>
            <a:r>
              <a:rPr lang="en-US" sz="2400" smtClean="0"/>
              <a:t>Men = e</a:t>
            </a:r>
            <a:r>
              <a:rPr lang="en-US" sz="2400" baseline="-25000" smtClean="0"/>
              <a:t>Mti</a:t>
            </a:r>
            <a:endParaRPr lang="en-US" sz="2400" smtClean="0"/>
          </a:p>
        </p:txBody>
      </p:sp>
      <p:sp>
        <p:nvSpPr>
          <p:cNvPr id="29699" name="Slide Number Placeholder 4"/>
          <p:cNvSpPr>
            <a:spLocks noGrp="1"/>
          </p:cNvSpPr>
          <p:nvPr>
            <p:ph type="sldNum" sz="quarter" idx="4294967295"/>
          </p:nvPr>
        </p:nvSpPr>
        <p:spPr>
          <a:xfrm>
            <a:off x="8647113" y="6408738"/>
            <a:ext cx="366712" cy="365125"/>
          </a:xfrm>
          <a:ln>
            <a:miter lim="800000"/>
            <a:headEnd/>
            <a:tailEnd/>
          </a:ln>
        </p:spPr>
        <p:txBody>
          <a:bodyPr anchor="b"/>
          <a:lstStyle/>
          <a:p>
            <a:pPr>
              <a:defRPr/>
            </a:pPr>
            <a:fld id="{4726165A-AB73-4975-B600-D40FA727D71A}" type="slidenum">
              <a:rPr lang="en-US" sz="1000"/>
              <a:pPr>
                <a:defRPr/>
              </a:pPr>
              <a:t>17</a:t>
            </a:fld>
            <a:endParaRPr lang="en-US" sz="1000" dirty="0"/>
          </a:p>
        </p:txBody>
      </p:sp>
      <p:sp>
        <p:nvSpPr>
          <p:cNvPr id="92162" name="Rectangle 2"/>
          <p:cNvSpPr>
            <a:spLocks noGrp="1" noChangeArrowheads="1"/>
          </p:cNvSpPr>
          <p:nvPr>
            <p:ph type="title" idx="4294967295"/>
          </p:nvPr>
        </p:nvSpPr>
        <p:spPr>
          <a:xfrm>
            <a:off x="457200" y="228600"/>
            <a:ext cx="8229600" cy="1219200"/>
          </a:xfrm>
        </p:spPr>
        <p:txBody>
          <a:bodyPr rtlCol="0">
            <a:normAutofit/>
            <a:scene3d>
              <a:camera prst="orthographicFront"/>
              <a:lightRig rig="soft" dir="t"/>
            </a:scene3d>
            <a:sp3d prstMaterial="softEdge">
              <a:bevelT w="25400" h="25400"/>
            </a:sp3d>
          </a:bodyPr>
          <a:lstStyle/>
          <a:p>
            <a:pPr eaLnBrk="1" fontAlgn="auto" hangingPunct="1">
              <a:spcAft>
                <a:spcPts val="0"/>
              </a:spcAft>
              <a:defRPr/>
            </a:pPr>
            <a:r>
              <a:rPr lang="en-US" sz="4100" b="1" dirty="0" smtClean="0">
                <a:effectLst>
                  <a:outerShdw blurRad="31750" dist="25400" dir="5400000" algn="tl" rotWithShape="0">
                    <a:srgbClr val="000000">
                      <a:alpha val="25000"/>
                    </a:srgbClr>
                  </a:outerShdw>
                </a:effectLst>
              </a:rPr>
              <a:t>Modeling Two Growth Curves</a:t>
            </a:r>
            <a:endParaRPr lang="en-US" sz="4100" b="1" dirty="0">
              <a:effectLst>
                <a:outerShdw blurRad="31750" dist="25400" dir="5400000" algn="tl" rotWithShape="0">
                  <a:srgbClr val="000000">
                    <a:alpha val="25000"/>
                  </a:srgbClr>
                </a:outerShdw>
              </a:effectLst>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6"/>
          <p:cNvSpPr>
            <a:spLocks noGrp="1" noChangeArrowheads="1"/>
          </p:cNvSpPr>
          <p:nvPr>
            <p:ph type="title"/>
          </p:nvPr>
        </p:nvSpPr>
        <p:spPr/>
        <p:txBody>
          <a:bodyPr/>
          <a:lstStyle/>
          <a:p>
            <a:pPr eaLnBrk="1" hangingPunct="1"/>
            <a:r>
              <a:rPr lang="en-US" smtClean="0"/>
              <a:t>Random Effects: Variances</a:t>
            </a:r>
          </a:p>
        </p:txBody>
      </p:sp>
      <p:sp>
        <p:nvSpPr>
          <p:cNvPr id="45058" name="Rectangle 3"/>
          <p:cNvSpPr>
            <a:spLocks noGrp="1" noChangeArrowheads="1"/>
          </p:cNvSpPr>
          <p:nvPr>
            <p:ph type="body" idx="1"/>
          </p:nvPr>
        </p:nvSpPr>
        <p:spPr/>
        <p:txBody>
          <a:bodyPr/>
          <a:lstStyle/>
          <a:p>
            <a:pPr marL="623888" indent="-623888" eaLnBrk="1" hangingPunct="1">
              <a:lnSpc>
                <a:spcPct val="80000"/>
              </a:lnSpc>
              <a:buClr>
                <a:schemeClr val="tx1"/>
              </a:buClr>
              <a:buFontTx/>
              <a:buNone/>
            </a:pPr>
            <a:r>
              <a:rPr lang="en-US" sz="2800" smtClean="0"/>
              <a:t>There are six variances </a:t>
            </a:r>
          </a:p>
          <a:p>
            <a:pPr marL="830263" lvl="1" indent="-373063" eaLnBrk="1" hangingPunct="1">
              <a:lnSpc>
                <a:spcPct val="80000"/>
              </a:lnSpc>
            </a:pPr>
            <a:r>
              <a:rPr lang="en-US" smtClean="0"/>
              <a:t>two intercepts</a:t>
            </a:r>
          </a:p>
          <a:p>
            <a:pPr marL="1314450" lvl="2" indent="-400050" eaLnBrk="1" hangingPunct="1">
              <a:lnSpc>
                <a:spcPct val="80000"/>
              </a:lnSpc>
            </a:pPr>
            <a:r>
              <a:rPr lang="en-US" sz="2800" smtClean="0"/>
              <a:t>Do men (and women) differ from each other in their “time zero” predicted score? </a:t>
            </a:r>
          </a:p>
          <a:p>
            <a:pPr marL="830263" lvl="1" indent="-373063" eaLnBrk="1" hangingPunct="1">
              <a:lnSpc>
                <a:spcPct val="80000"/>
              </a:lnSpc>
            </a:pPr>
            <a:r>
              <a:rPr lang="en-US" smtClean="0"/>
              <a:t>two slopes for time</a:t>
            </a:r>
          </a:p>
          <a:p>
            <a:pPr marL="1314450" lvl="2" indent="-400050" eaLnBrk="1" hangingPunct="1">
              <a:lnSpc>
                <a:spcPct val="80000"/>
              </a:lnSpc>
            </a:pPr>
            <a:r>
              <a:rPr lang="en-US" sz="2800" smtClean="0"/>
              <a:t>Do the slopes for men (and women) differ? </a:t>
            </a:r>
          </a:p>
          <a:p>
            <a:pPr marL="830263" lvl="1" indent="-373063" eaLnBrk="1" hangingPunct="1">
              <a:lnSpc>
                <a:spcPct val="80000"/>
              </a:lnSpc>
            </a:pPr>
            <a:r>
              <a:rPr lang="en-US" smtClean="0"/>
              <a:t>two error (distance from the line) variances</a:t>
            </a:r>
          </a:p>
          <a:p>
            <a:pPr marL="1314450" lvl="2" indent="-400050" eaLnBrk="1" hangingPunct="1">
              <a:lnSpc>
                <a:spcPct val="80000"/>
              </a:lnSpc>
            </a:pPr>
            <a:r>
              <a:rPr lang="en-US" sz="2800" smtClean="0"/>
              <a:t>Error variances (deviations from the slope) for men and women</a:t>
            </a:r>
          </a:p>
          <a:p>
            <a:pPr marL="1314450" lvl="2" indent="-400050" eaLnBrk="1" hangingPunct="1">
              <a:lnSpc>
                <a:spcPct val="80000"/>
              </a:lnSpc>
              <a:buFontTx/>
              <a:buNone/>
            </a:pPr>
            <a:endParaRPr lang="en-US" sz="2800" smtClean="0"/>
          </a:p>
          <a:p>
            <a:pPr marL="623888" indent="-623888" eaLnBrk="1" hangingPunct="1">
              <a:lnSpc>
                <a:spcPct val="80000"/>
              </a:lnSpc>
            </a:pPr>
            <a:endParaRPr lang="en-US" sz="2500" smtClean="0"/>
          </a:p>
        </p:txBody>
      </p:sp>
      <p:sp>
        <p:nvSpPr>
          <p:cNvPr id="30723" name="Slide Number Placeholder 4"/>
          <p:cNvSpPr>
            <a:spLocks noGrp="1"/>
          </p:cNvSpPr>
          <p:nvPr>
            <p:ph type="sldNum" sz="quarter" idx="12"/>
          </p:nvPr>
        </p:nvSpPr>
        <p:spPr>
          <a:xfrm>
            <a:off x="8647113" y="6408738"/>
            <a:ext cx="366712" cy="365125"/>
          </a:xfrm>
          <a:ln>
            <a:miter lim="800000"/>
            <a:headEnd/>
            <a:tailEnd/>
          </a:ln>
        </p:spPr>
        <p:txBody>
          <a:bodyPr anchor="b"/>
          <a:lstStyle/>
          <a:p>
            <a:pPr>
              <a:defRPr/>
            </a:pPr>
            <a:fld id="{39ADFF34-DB7B-4B34-81F0-17927AD8E44D}" type="slidenum">
              <a:rPr lang="en-US" sz="1000"/>
              <a:pPr>
                <a:defRPr/>
              </a:pPr>
              <a:t>18</a:t>
            </a:fld>
            <a:endParaRPr lang="en-US" sz="1000"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p:txBody>
          <a:bodyPr/>
          <a:lstStyle/>
          <a:p>
            <a:pPr eaLnBrk="1" hangingPunct="1"/>
            <a:r>
              <a:rPr lang="en-US" sz="3600" smtClean="0"/>
              <a:t>Random Effects: Within Person Correlations</a:t>
            </a:r>
          </a:p>
        </p:txBody>
      </p:sp>
      <p:sp>
        <p:nvSpPr>
          <p:cNvPr id="47106" name="Rectangle 3"/>
          <p:cNvSpPr>
            <a:spLocks noGrp="1" noChangeArrowheads="1"/>
          </p:cNvSpPr>
          <p:nvPr>
            <p:ph type="body" idx="1"/>
          </p:nvPr>
        </p:nvSpPr>
        <p:spPr/>
        <p:txBody>
          <a:bodyPr/>
          <a:lstStyle/>
          <a:p>
            <a:pPr marL="623888" indent="-623888" eaLnBrk="1" hangingPunct="1"/>
            <a:r>
              <a:rPr lang="en-US" sz="2800" smtClean="0"/>
              <a:t>Man intercept-slope correlation</a:t>
            </a:r>
          </a:p>
          <a:p>
            <a:pPr marL="830263" lvl="1" indent="-373063" eaLnBrk="1" hangingPunct="1"/>
            <a:r>
              <a:rPr lang="en-US" smtClean="0"/>
              <a:t>If a man is highly satisfied at the study midpoint, is his change in satisfaction steeper?</a:t>
            </a:r>
          </a:p>
          <a:p>
            <a:pPr marL="623888" indent="-623888" eaLnBrk="1" hangingPunct="1"/>
            <a:r>
              <a:rPr lang="en-US" sz="2800" smtClean="0"/>
              <a:t>Woman intercept-slope correlation</a:t>
            </a:r>
          </a:p>
          <a:p>
            <a:pPr marL="830263" lvl="1" indent="-373063" eaLnBrk="1" hangingPunct="1"/>
            <a:r>
              <a:rPr lang="en-US" smtClean="0"/>
              <a:t>If a woman is highly satisfied at the study midpoint, is her change in satisfaction steeper?</a:t>
            </a:r>
          </a:p>
          <a:p>
            <a:pPr marL="623888" indent="-623888" eaLnBrk="1" hangingPunct="1">
              <a:lnSpc>
                <a:spcPct val="80000"/>
              </a:lnSpc>
              <a:buFontTx/>
              <a:buNone/>
            </a:pPr>
            <a:endParaRPr lang="en-US" sz="2400" smtClean="0"/>
          </a:p>
        </p:txBody>
      </p:sp>
      <p:sp>
        <p:nvSpPr>
          <p:cNvPr id="47107" name="Slide Number Placeholder 4"/>
          <p:cNvSpPr txBox="1">
            <a:spLocks noGrp="1"/>
          </p:cNvSpPr>
          <p:nvPr/>
        </p:nvSpPr>
        <p:spPr bwMode="auto">
          <a:xfrm>
            <a:off x="8647113" y="6408738"/>
            <a:ext cx="366712" cy="365125"/>
          </a:xfrm>
          <a:prstGeom prst="rect">
            <a:avLst/>
          </a:prstGeom>
          <a:noFill/>
          <a:ln w="9525">
            <a:noFill/>
            <a:miter lim="800000"/>
            <a:headEnd/>
            <a:tailEnd/>
          </a:ln>
        </p:spPr>
        <p:txBody>
          <a:bodyPr anchor="b"/>
          <a:lstStyle/>
          <a:p>
            <a:pPr algn="r"/>
            <a:fld id="{EDA44170-203C-4DB6-A6A2-B39EA73AC898}" type="slidenum">
              <a:rPr lang="en-US" sz="1000">
                <a:latin typeface="Calibri" pitchFamily="34" charset="0"/>
              </a:rPr>
              <a:pPr algn="r"/>
              <a:t>19</a:t>
            </a:fld>
            <a:endParaRPr lang="en-US" sz="1000">
              <a:latin typeface="Calibri" pitchFamily="34" charset="0"/>
            </a:endParaRPr>
          </a:p>
        </p:txBody>
      </p:sp>
      <p:sp>
        <p:nvSpPr>
          <p:cNvPr id="5" name="Slide Number Placeholder 4"/>
          <p:cNvSpPr>
            <a:spLocks noGrp="1"/>
          </p:cNvSpPr>
          <p:nvPr>
            <p:ph type="sldNum" sz="quarter" idx="12"/>
          </p:nvPr>
        </p:nvSpPr>
        <p:spPr/>
        <p:txBody>
          <a:bodyPr/>
          <a:lstStyle/>
          <a:p>
            <a:pPr>
              <a:defRPr/>
            </a:pPr>
            <a:fld id="{9AD709CA-93D4-4EEE-BA4C-D5F0F40BEDCC}" type="slidenum">
              <a:rPr lang="en-US"/>
              <a:pPr>
                <a:defRPr/>
              </a:pPr>
              <a:t>19</a:t>
            </a:fld>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1"/>
          <p:cNvSpPr>
            <a:spLocks noGrp="1"/>
          </p:cNvSpPr>
          <p:nvPr>
            <p:ph idx="4294967295"/>
          </p:nvPr>
        </p:nvSpPr>
        <p:spPr/>
        <p:txBody>
          <a:bodyPr rtlCol="0">
            <a:normAutofit fontScale="92500" lnSpcReduction="10000"/>
          </a:bodyPr>
          <a:lstStyle/>
          <a:p>
            <a:pPr eaLnBrk="1" fontAlgn="auto" hangingPunct="1">
              <a:spcAft>
                <a:spcPts val="0"/>
              </a:spcAft>
              <a:buFont typeface="Arial" pitchFamily="34" charset="0"/>
              <a:buChar char="•"/>
              <a:defRPr/>
            </a:pPr>
            <a:r>
              <a:rPr lang="en-US" dirty="0"/>
              <a:t>Individual growth curve </a:t>
            </a:r>
            <a:r>
              <a:rPr lang="en-US" dirty="0" smtClean="0"/>
              <a:t>models</a:t>
            </a:r>
          </a:p>
          <a:p>
            <a:pPr lvl="1" eaLnBrk="1" fontAlgn="auto" hangingPunct="1">
              <a:spcAft>
                <a:spcPts val="0"/>
              </a:spcAft>
              <a:buFont typeface="Arial" pitchFamily="34" charset="0"/>
              <a:buChar char="–"/>
              <a:defRPr/>
            </a:pPr>
            <a:r>
              <a:rPr lang="en-US" dirty="0" smtClean="0"/>
              <a:t>MLM equations</a:t>
            </a:r>
          </a:p>
          <a:p>
            <a:pPr lvl="1" eaLnBrk="1" fontAlgn="auto" hangingPunct="1">
              <a:spcAft>
                <a:spcPts val="0"/>
              </a:spcAft>
              <a:buFont typeface="Arial" pitchFamily="34" charset="0"/>
              <a:buChar char="–"/>
              <a:defRPr/>
            </a:pPr>
            <a:r>
              <a:rPr lang="en-US" dirty="0" smtClean="0"/>
              <a:t>Fixed </a:t>
            </a:r>
            <a:r>
              <a:rPr lang="en-US" dirty="0"/>
              <a:t>and Random Effects</a:t>
            </a:r>
          </a:p>
          <a:p>
            <a:pPr lvl="1" eaLnBrk="1" fontAlgn="auto" hangingPunct="1">
              <a:spcAft>
                <a:spcPts val="0"/>
              </a:spcAft>
              <a:buFont typeface="Arial" pitchFamily="34" charset="0"/>
              <a:buChar char="–"/>
              <a:defRPr/>
            </a:pPr>
            <a:r>
              <a:rPr lang="en-US" dirty="0"/>
              <a:t>SPSS Syntax</a:t>
            </a:r>
          </a:p>
          <a:p>
            <a:pPr lvl="1" eaLnBrk="1" fontAlgn="auto" hangingPunct="1">
              <a:spcAft>
                <a:spcPts val="0"/>
              </a:spcAft>
              <a:buFont typeface="Arial" pitchFamily="34" charset="0"/>
              <a:buChar char="–"/>
              <a:defRPr/>
            </a:pPr>
            <a:r>
              <a:rPr lang="en-US" dirty="0"/>
              <a:t>SPSS Output</a:t>
            </a:r>
          </a:p>
          <a:p>
            <a:pPr eaLnBrk="1" fontAlgn="auto" hangingPunct="1">
              <a:spcAft>
                <a:spcPts val="0"/>
              </a:spcAft>
              <a:buFont typeface="Arial" pitchFamily="34" charset="0"/>
              <a:buChar char="•"/>
              <a:defRPr/>
            </a:pPr>
            <a:r>
              <a:rPr lang="en-US" dirty="0"/>
              <a:t>Dyadic growth curve models</a:t>
            </a:r>
          </a:p>
          <a:p>
            <a:pPr lvl="1" eaLnBrk="1" fontAlgn="auto" hangingPunct="1">
              <a:spcAft>
                <a:spcPts val="0"/>
              </a:spcAft>
              <a:buFont typeface="Arial" pitchFamily="34" charset="0"/>
              <a:buChar char="–"/>
              <a:defRPr/>
            </a:pPr>
            <a:r>
              <a:rPr lang="en-US" dirty="0"/>
              <a:t>MLM equations</a:t>
            </a:r>
          </a:p>
          <a:p>
            <a:pPr lvl="1" eaLnBrk="1" fontAlgn="auto" hangingPunct="1">
              <a:spcAft>
                <a:spcPts val="0"/>
              </a:spcAft>
              <a:buFont typeface="Arial" pitchFamily="34" charset="0"/>
              <a:buChar char="–"/>
              <a:defRPr/>
            </a:pPr>
            <a:r>
              <a:rPr lang="en-US" dirty="0"/>
              <a:t>Fixed and Random Effects</a:t>
            </a:r>
          </a:p>
          <a:p>
            <a:pPr lvl="1" eaLnBrk="1" fontAlgn="auto" hangingPunct="1">
              <a:spcAft>
                <a:spcPts val="0"/>
              </a:spcAft>
              <a:buFont typeface="Arial" pitchFamily="34" charset="0"/>
              <a:buChar char="–"/>
              <a:defRPr/>
            </a:pPr>
            <a:r>
              <a:rPr lang="en-US" dirty="0"/>
              <a:t>SPSS Syntax</a:t>
            </a:r>
          </a:p>
          <a:p>
            <a:pPr lvl="1" eaLnBrk="1" fontAlgn="auto" hangingPunct="1">
              <a:spcAft>
                <a:spcPts val="0"/>
              </a:spcAft>
              <a:buFont typeface="Arial" pitchFamily="34" charset="0"/>
              <a:buChar char="–"/>
              <a:defRPr/>
            </a:pPr>
            <a:r>
              <a:rPr lang="en-US" dirty="0"/>
              <a:t>SPSS Output</a:t>
            </a:r>
          </a:p>
          <a:p>
            <a:pPr lvl="1" eaLnBrk="1" fontAlgn="auto" hangingPunct="1">
              <a:spcAft>
                <a:spcPts val="0"/>
              </a:spcAft>
              <a:buFont typeface="Arial" pitchFamily="34" charset="0"/>
              <a:buChar char="–"/>
              <a:defRPr/>
            </a:pPr>
            <a:endParaRPr lang="en-US" dirty="0"/>
          </a:p>
        </p:txBody>
      </p:sp>
      <p:sp>
        <p:nvSpPr>
          <p:cNvPr id="3" name="Title 2"/>
          <p:cNvSpPr>
            <a:spLocks noGrp="1"/>
          </p:cNvSpPr>
          <p:nvPr>
            <p:ph type="title" idx="4294967295"/>
          </p:nvPr>
        </p:nvSpPr>
        <p:spPr/>
        <p:txBody>
          <a:bodyPr rtlCol="0">
            <a:normAutofit/>
            <a:scene3d>
              <a:camera prst="orthographicFront"/>
              <a:lightRig rig="soft" dir="t"/>
            </a:scene3d>
            <a:sp3d prstMaterial="softEdge">
              <a:bevelT w="25400" h="25400"/>
            </a:sp3d>
          </a:bodyPr>
          <a:lstStyle/>
          <a:p>
            <a:pPr eaLnBrk="1" fontAlgn="auto" hangingPunct="1">
              <a:spcAft>
                <a:spcPts val="0"/>
              </a:spcAft>
              <a:defRPr/>
            </a:pPr>
            <a:r>
              <a:rPr lang="en-US" sz="4100" b="1" dirty="0">
                <a:effectLst>
                  <a:outerShdw blurRad="31750" dist="25400" dir="5400000" algn="tl" rotWithShape="0">
                    <a:srgbClr val="000000">
                      <a:alpha val="25000"/>
                    </a:srgbClr>
                  </a:outerShdw>
                </a:effectLst>
              </a:rPr>
              <a:t>Growth Models - Overview</a:t>
            </a:r>
          </a:p>
        </p:txBody>
      </p:sp>
      <p:sp>
        <p:nvSpPr>
          <p:cNvPr id="4" name="Slide Number Placeholder 3"/>
          <p:cNvSpPr>
            <a:spLocks noGrp="1"/>
          </p:cNvSpPr>
          <p:nvPr>
            <p:ph type="sldNum" sz="quarter" idx="4294967295"/>
          </p:nvPr>
        </p:nvSpPr>
        <p:spPr/>
        <p:txBody>
          <a:bodyPr/>
          <a:lstStyle/>
          <a:p>
            <a:pPr>
              <a:defRPr/>
            </a:pPr>
            <a:fld id="{D097CA83-7B50-4D69-A991-7BCD2AF8FEB8}" type="slidenum">
              <a:rPr lang="en-US"/>
              <a:pPr>
                <a:defRPr/>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457200" y="457200"/>
            <a:ext cx="8229600" cy="1143000"/>
          </a:xfrm>
        </p:spPr>
        <p:txBody>
          <a:bodyPr rtlCol="0">
            <a:normAutofit fontScale="90000"/>
          </a:bodyPr>
          <a:lstStyle/>
          <a:p>
            <a:pPr eaLnBrk="1" fontAlgn="auto" hangingPunct="1">
              <a:spcAft>
                <a:spcPts val="0"/>
              </a:spcAft>
              <a:defRPr/>
            </a:pPr>
            <a:r>
              <a:rPr lang="en-US" sz="4300" dirty="0"/>
              <a:t>Four Between-person Correlations </a:t>
            </a:r>
            <a:br>
              <a:rPr lang="en-US" sz="4300" dirty="0"/>
            </a:br>
            <a:endParaRPr lang="en-US" sz="4000" dirty="0"/>
          </a:p>
        </p:txBody>
      </p:sp>
      <p:sp>
        <p:nvSpPr>
          <p:cNvPr id="49154" name="Rectangle 3"/>
          <p:cNvSpPr>
            <a:spLocks noGrp="1" noChangeArrowheads="1"/>
          </p:cNvSpPr>
          <p:nvPr>
            <p:ph type="body" idx="1"/>
          </p:nvPr>
        </p:nvSpPr>
        <p:spPr>
          <a:xfrm>
            <a:off x="609600" y="1447800"/>
            <a:ext cx="8534400" cy="5105400"/>
          </a:xfrm>
        </p:spPr>
        <p:txBody>
          <a:bodyPr/>
          <a:lstStyle/>
          <a:p>
            <a:pPr eaLnBrk="1" hangingPunct="1">
              <a:lnSpc>
                <a:spcPct val="80000"/>
              </a:lnSpc>
            </a:pPr>
            <a:endParaRPr lang="en-US" sz="2100" smtClean="0"/>
          </a:p>
          <a:p>
            <a:pPr eaLnBrk="1" hangingPunct="1">
              <a:lnSpc>
                <a:spcPct val="80000"/>
              </a:lnSpc>
            </a:pPr>
            <a:r>
              <a:rPr lang="en-US" sz="2100" smtClean="0"/>
              <a:t>Correlation of the intercepts between partners   </a:t>
            </a:r>
          </a:p>
          <a:p>
            <a:pPr lvl="1" eaLnBrk="1" hangingPunct="1">
              <a:lnSpc>
                <a:spcPct val="80000"/>
              </a:lnSpc>
            </a:pPr>
            <a:r>
              <a:rPr lang="en-US" sz="1900" smtClean="0"/>
              <a:t>Overall, do women who have higher levels of satisfaction at the study midpoint tend to have male partners who are also higher in satisfaction at the study midpoint? </a:t>
            </a:r>
          </a:p>
          <a:p>
            <a:pPr lvl="1" eaLnBrk="1" hangingPunct="1">
              <a:lnSpc>
                <a:spcPct val="80000"/>
              </a:lnSpc>
            </a:pPr>
            <a:r>
              <a:rPr lang="en-US" sz="1900" smtClean="0"/>
              <a:t>That is:  Is there a correspondence between level of satisfaction?</a:t>
            </a:r>
          </a:p>
          <a:p>
            <a:pPr lvl="1" eaLnBrk="1" hangingPunct="1">
              <a:lnSpc>
                <a:spcPct val="80000"/>
              </a:lnSpc>
            </a:pPr>
            <a:endParaRPr lang="en-US" sz="1900" smtClean="0"/>
          </a:p>
          <a:p>
            <a:pPr eaLnBrk="1" hangingPunct="1">
              <a:lnSpc>
                <a:spcPct val="80000"/>
              </a:lnSpc>
            </a:pPr>
            <a:r>
              <a:rPr lang="en-US" sz="2100" smtClean="0"/>
              <a:t>Correlation of the slopes</a:t>
            </a:r>
          </a:p>
          <a:p>
            <a:pPr lvl="1" eaLnBrk="1" hangingPunct="1">
              <a:lnSpc>
                <a:spcPct val="80000"/>
              </a:lnSpc>
            </a:pPr>
            <a:r>
              <a:rPr lang="en-US" sz="1900" smtClean="0"/>
              <a:t>Do women whose satisfaction changes over time tend to have male partners whose satisfaction also changes over time?</a:t>
            </a:r>
          </a:p>
          <a:p>
            <a:pPr lvl="1" eaLnBrk="1" hangingPunct="1">
              <a:lnSpc>
                <a:spcPct val="80000"/>
              </a:lnSpc>
            </a:pPr>
            <a:r>
              <a:rPr lang="en-US" sz="1900" smtClean="0"/>
              <a:t>That is:  Is there a correspondence between linear change in satisfaction?</a:t>
            </a:r>
          </a:p>
          <a:p>
            <a:pPr lvl="1" eaLnBrk="1" hangingPunct="1">
              <a:lnSpc>
                <a:spcPct val="80000"/>
              </a:lnSpc>
            </a:pPr>
            <a:endParaRPr lang="en-US" sz="1900" smtClean="0"/>
          </a:p>
          <a:p>
            <a:pPr eaLnBrk="1" hangingPunct="1">
              <a:lnSpc>
                <a:spcPct val="80000"/>
              </a:lnSpc>
            </a:pPr>
            <a:r>
              <a:rPr lang="en-US" sz="2100" smtClean="0"/>
              <a:t>Two slope-intercept correlations</a:t>
            </a:r>
          </a:p>
          <a:p>
            <a:pPr lvl="1" eaLnBrk="1" hangingPunct="1">
              <a:lnSpc>
                <a:spcPct val="80000"/>
              </a:lnSpc>
            </a:pPr>
            <a:r>
              <a:rPr lang="en-US" sz="1900" smtClean="0"/>
              <a:t>Do women with higher levels of satisfaction have male partners who increase or decrease? </a:t>
            </a:r>
          </a:p>
          <a:p>
            <a:pPr lvl="1" eaLnBrk="1" hangingPunct="1">
              <a:lnSpc>
                <a:spcPct val="80000"/>
              </a:lnSpc>
            </a:pPr>
            <a:r>
              <a:rPr lang="en-US" sz="1900" smtClean="0"/>
              <a:t>Do men with higher levels of satisfaction have female partners who increase or decrease </a:t>
            </a:r>
          </a:p>
          <a:p>
            <a:pPr eaLnBrk="1" hangingPunct="1">
              <a:lnSpc>
                <a:spcPct val="90000"/>
              </a:lnSpc>
              <a:buFontTx/>
              <a:buNone/>
            </a:pPr>
            <a:endParaRPr lang="en-US" smtClean="0"/>
          </a:p>
        </p:txBody>
      </p:sp>
      <p:sp>
        <p:nvSpPr>
          <p:cNvPr id="4" name="Slide Number Placeholder 3"/>
          <p:cNvSpPr>
            <a:spLocks noGrp="1"/>
          </p:cNvSpPr>
          <p:nvPr>
            <p:ph type="sldNum" sz="quarter" idx="12"/>
          </p:nvPr>
        </p:nvSpPr>
        <p:spPr/>
        <p:txBody>
          <a:bodyPr/>
          <a:lstStyle/>
          <a:p>
            <a:pPr>
              <a:defRPr/>
            </a:pPr>
            <a:fld id="{F63CB177-341A-4E94-99EB-A8A5BE428B81}" type="slidenum">
              <a:rPr lang="en-US"/>
              <a:pPr>
                <a:defRPr/>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5"/>
          <p:cNvSpPr>
            <a:spLocks noGrp="1" noChangeArrowheads="1"/>
          </p:cNvSpPr>
          <p:nvPr>
            <p:ph type="title"/>
          </p:nvPr>
        </p:nvSpPr>
        <p:spPr/>
        <p:txBody>
          <a:bodyPr/>
          <a:lstStyle/>
          <a:p>
            <a:pPr eaLnBrk="1" hangingPunct="1"/>
            <a:r>
              <a:rPr lang="en-US" smtClean="0"/>
              <a:t>Correlation of the Residuals</a:t>
            </a:r>
          </a:p>
        </p:txBody>
      </p:sp>
      <p:sp>
        <p:nvSpPr>
          <p:cNvPr id="51202" name="Content Placeholder 1"/>
          <p:cNvSpPr>
            <a:spLocks noGrp="1"/>
          </p:cNvSpPr>
          <p:nvPr>
            <p:ph idx="4294967295"/>
          </p:nvPr>
        </p:nvSpPr>
        <p:spPr/>
        <p:txBody>
          <a:bodyPr/>
          <a:lstStyle/>
          <a:p>
            <a:pPr marL="973138" lvl="2" indent="-58738" eaLnBrk="1" hangingPunct="1">
              <a:lnSpc>
                <a:spcPct val="80000"/>
              </a:lnSpc>
              <a:buFontTx/>
              <a:buNone/>
            </a:pPr>
            <a:endParaRPr lang="en-US" sz="1500" smtClean="0"/>
          </a:p>
          <a:p>
            <a:pPr eaLnBrk="1" hangingPunct="1">
              <a:lnSpc>
                <a:spcPct val="80000"/>
              </a:lnSpc>
            </a:pPr>
            <a:r>
              <a:rPr lang="en-US" sz="2500" smtClean="0"/>
              <a:t>If the man reports more satisfaction for a particular day than would be expected given the overall effect of time, does the woman also report more satisfaction for that day?</a:t>
            </a:r>
          </a:p>
          <a:p>
            <a:pPr eaLnBrk="1" hangingPunct="1"/>
            <a:endParaRPr lang="en-US" smtClean="0"/>
          </a:p>
        </p:txBody>
      </p:sp>
      <p:sp>
        <p:nvSpPr>
          <p:cNvPr id="4" name="Slide Number Placeholder 3"/>
          <p:cNvSpPr>
            <a:spLocks noGrp="1"/>
          </p:cNvSpPr>
          <p:nvPr>
            <p:ph type="sldNum" sz="quarter" idx="12"/>
          </p:nvPr>
        </p:nvSpPr>
        <p:spPr/>
        <p:txBody>
          <a:bodyPr/>
          <a:lstStyle/>
          <a:p>
            <a:pPr>
              <a:defRPr/>
            </a:pPr>
            <a:fld id="{C06A0134-0011-42AD-80B3-E8F23C797B11}" type="slidenum">
              <a:rPr lang="en-US"/>
              <a:pPr>
                <a:defRPr/>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82" name="Rectangle 86"/>
          <p:cNvSpPr>
            <a:spLocks noGrp="1" noChangeArrowheads="1"/>
          </p:cNvSpPr>
          <p:nvPr>
            <p:ph type="title"/>
          </p:nvPr>
        </p:nvSpPr>
        <p:spPr/>
        <p:txBody>
          <a:bodyPr rtlCol="0">
            <a:normAutofit fontScale="90000"/>
          </a:bodyPr>
          <a:lstStyle/>
          <a:p>
            <a:pPr eaLnBrk="1" fontAlgn="auto" hangingPunct="1">
              <a:spcAft>
                <a:spcPts val="0"/>
              </a:spcAft>
              <a:defRPr/>
            </a:pPr>
            <a:r>
              <a:rPr lang="en-US" sz="3600" dirty="0"/>
              <a:t>Person Period Pairwise with Separate Slopes for Men and Women</a:t>
            </a:r>
          </a:p>
        </p:txBody>
      </p:sp>
      <p:graphicFrame>
        <p:nvGraphicFramePr>
          <p:cNvPr id="80985" name="Group 89"/>
          <p:cNvGraphicFramePr>
            <a:graphicFrameLocks noGrp="1"/>
          </p:cNvGraphicFramePr>
          <p:nvPr>
            <p:ph idx="1"/>
          </p:nvPr>
        </p:nvGraphicFramePr>
        <p:xfrm>
          <a:off x="381000" y="1600200"/>
          <a:ext cx="8229600" cy="4813618"/>
        </p:xfrm>
        <a:graphic>
          <a:graphicData uri="http://schemas.openxmlformats.org/drawingml/2006/table">
            <a:tbl>
              <a:tblPr/>
              <a:tblGrid>
                <a:gridCol w="1176338"/>
                <a:gridCol w="1174750"/>
                <a:gridCol w="1611312"/>
                <a:gridCol w="739775"/>
                <a:gridCol w="1176338"/>
                <a:gridCol w="1174750"/>
                <a:gridCol w="1176337"/>
              </a:tblGrid>
              <a:tr h="668338">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ID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Dyad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Person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Time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Gender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rgbClr val="CC0000"/>
                          </a:solidFill>
                          <a:effectLst/>
                          <a:latin typeface="Arial" charset="0"/>
                        </a:rPr>
                        <a:t>Man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rgbClr val="CC0000"/>
                          </a:solidFill>
                          <a:effectLst/>
                          <a:latin typeface="Arial" charset="0"/>
                        </a:rPr>
                        <a:t>Woman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9425">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25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Man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CC0000"/>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CC0000"/>
                          </a:solidFill>
                          <a:effectLst/>
                          <a:latin typeface="Arial"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1013">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25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Man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CC0000"/>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CC0000"/>
                          </a:solidFill>
                          <a:effectLst/>
                          <a:latin typeface="Arial"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9425">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25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Man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CC0000"/>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CC0000"/>
                          </a:solidFill>
                          <a:effectLst/>
                          <a:latin typeface="Arial"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1013">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25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Man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CC0000"/>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CC0000"/>
                          </a:solidFill>
                          <a:effectLst/>
                          <a:latin typeface="Arial"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1013">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26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Woman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CC0000"/>
                          </a:solidFill>
                          <a:effectLst/>
                          <a:latin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CC0000"/>
                          </a:solidFill>
                          <a:effectLst/>
                          <a:latin typeface="Arial" charset="0"/>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9425">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26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Woman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CC0000"/>
                          </a:solidFill>
                          <a:effectLst/>
                          <a:latin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CC0000"/>
                          </a:solidFill>
                          <a:effectLst/>
                          <a:latin typeface="Arial" charset="0"/>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9425">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26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Woman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CC0000"/>
                          </a:solidFill>
                          <a:effectLst/>
                          <a:latin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CC0000"/>
                          </a:solidFill>
                          <a:effectLst/>
                          <a:latin typeface="Arial" charset="0"/>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6888">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26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Woman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CC0000"/>
                          </a:solidFill>
                          <a:effectLst/>
                          <a:latin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CC0000"/>
                          </a:solidFill>
                          <a:effectLst/>
                          <a:latin typeface="Arial" charset="0"/>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Slide Number Placeholder 3"/>
          <p:cNvSpPr>
            <a:spLocks noGrp="1"/>
          </p:cNvSpPr>
          <p:nvPr>
            <p:ph type="sldNum" sz="quarter" idx="12"/>
          </p:nvPr>
        </p:nvSpPr>
        <p:spPr/>
        <p:txBody>
          <a:bodyPr/>
          <a:lstStyle/>
          <a:p>
            <a:pPr>
              <a:defRPr/>
            </a:pPr>
            <a:fld id="{25928A14-A466-479B-BFC8-6AE6538E388F}" type="slidenum">
              <a:rPr lang="en-US" smtClean="0"/>
              <a:pPr>
                <a:defRPr/>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p:txBody>
          <a:bodyPr/>
          <a:lstStyle/>
          <a:p>
            <a:pPr eaLnBrk="1" hangingPunct="1"/>
            <a:r>
              <a:rPr lang="en-US" sz="4000" smtClean="0"/>
              <a:t>Separate Intercepts and Slopes for Men and Women </a:t>
            </a:r>
          </a:p>
        </p:txBody>
      </p:sp>
      <p:sp>
        <p:nvSpPr>
          <p:cNvPr id="54274" name="Rectangle 3"/>
          <p:cNvSpPr>
            <a:spLocks noGrp="1" noChangeArrowheads="1"/>
          </p:cNvSpPr>
          <p:nvPr>
            <p:ph type="body" idx="1"/>
          </p:nvPr>
        </p:nvSpPr>
        <p:spPr/>
        <p:txBody>
          <a:bodyPr/>
          <a:lstStyle/>
          <a:p>
            <a:pPr>
              <a:buFont typeface="Arial" charset="0"/>
              <a:buNone/>
            </a:pPr>
            <a:r>
              <a:rPr lang="en-US" sz="2000" dirty="0" smtClean="0"/>
              <a:t>MIXED</a:t>
            </a:r>
          </a:p>
          <a:p>
            <a:pPr>
              <a:buFont typeface="Arial" charset="0"/>
              <a:buNone/>
            </a:pPr>
            <a:r>
              <a:rPr lang="en-US" sz="2000" dirty="0" smtClean="0"/>
              <a:t>  ASATISF  WITH MAN WOMAN TIME BY GENDER</a:t>
            </a:r>
          </a:p>
          <a:p>
            <a:pPr>
              <a:buFont typeface="Arial" charset="0"/>
              <a:buNone/>
            </a:pPr>
            <a:r>
              <a:rPr lang="en-US" sz="2000" dirty="0" smtClean="0"/>
              <a:t>  /FIXED = GENDER </a:t>
            </a:r>
            <a:r>
              <a:rPr lang="en-US" sz="2000" dirty="0" err="1" smtClean="0"/>
              <a:t>GENDER</a:t>
            </a:r>
            <a:r>
              <a:rPr lang="en-US" sz="2000" dirty="0" smtClean="0"/>
              <a:t>*TIME | NOINT</a:t>
            </a:r>
          </a:p>
          <a:p>
            <a:pPr>
              <a:buFont typeface="Arial" charset="0"/>
              <a:buNone/>
            </a:pPr>
            <a:r>
              <a:rPr lang="en-US" sz="2000" dirty="0" smtClean="0"/>
              <a:t>  /PRINT = SOLUTION TESTCOV   </a:t>
            </a:r>
          </a:p>
          <a:p>
            <a:pPr>
              <a:buFont typeface="Arial" charset="0"/>
              <a:buNone/>
            </a:pPr>
            <a:r>
              <a:rPr lang="en-US" sz="2000" dirty="0" smtClean="0"/>
              <a:t>  /CRITERIA = MXSTEP(25) </a:t>
            </a:r>
          </a:p>
          <a:p>
            <a:pPr>
              <a:buFont typeface="Arial" charset="0"/>
              <a:buNone/>
            </a:pPr>
            <a:r>
              <a:rPr lang="en-US" sz="2000" dirty="0" smtClean="0"/>
              <a:t>  /TEST 'Main Effect for Gender' Gender  -1 1 </a:t>
            </a:r>
          </a:p>
          <a:p>
            <a:pPr>
              <a:buFont typeface="Arial" charset="0"/>
              <a:buNone/>
            </a:pPr>
            <a:r>
              <a:rPr lang="en-US" sz="2000" dirty="0" smtClean="0"/>
              <a:t>  /TEST 'Interaction Effect for Time by Gender' Gender*Time  -1 1  </a:t>
            </a:r>
          </a:p>
          <a:p>
            <a:pPr>
              <a:buFont typeface="Arial" charset="0"/>
              <a:buNone/>
            </a:pPr>
            <a:r>
              <a:rPr lang="en-US" sz="2000" dirty="0" smtClean="0"/>
              <a:t>  /RANDOM MAN WOMAN TIME*MAN TIME*WOMAN  | SUBJECT(DYADID) COVTYPE(UNR) </a:t>
            </a:r>
          </a:p>
          <a:p>
            <a:pPr>
              <a:buFont typeface="Arial" charset="0"/>
              <a:buNone/>
            </a:pPr>
            <a:r>
              <a:rPr lang="en-US" sz="2000" dirty="0" smtClean="0"/>
              <a:t>  /REPEATED = PERSON | SUBJECT(DYADID*DAY) COVTYPE(CSH) .</a:t>
            </a:r>
          </a:p>
          <a:p>
            <a:pPr eaLnBrk="1" hangingPunct="1">
              <a:buFontTx/>
              <a:buNone/>
            </a:pPr>
            <a:endParaRPr lang="en-US" sz="2000" dirty="0" smtClean="0"/>
          </a:p>
        </p:txBody>
      </p:sp>
      <p:sp>
        <p:nvSpPr>
          <p:cNvPr id="54275" name="Text Box 5"/>
          <p:cNvSpPr txBox="1">
            <a:spLocks noChangeArrowheads="1"/>
          </p:cNvSpPr>
          <p:nvPr/>
        </p:nvSpPr>
        <p:spPr bwMode="auto">
          <a:xfrm>
            <a:off x="304800" y="5638800"/>
            <a:ext cx="6477000" cy="366713"/>
          </a:xfrm>
          <a:prstGeom prst="rect">
            <a:avLst/>
          </a:prstGeom>
          <a:noFill/>
          <a:ln w="9525">
            <a:noFill/>
            <a:miter lim="800000"/>
            <a:headEnd/>
            <a:tailEnd/>
          </a:ln>
        </p:spPr>
        <p:txBody>
          <a:bodyPr>
            <a:spAutoFit/>
          </a:bodyPr>
          <a:lstStyle/>
          <a:p>
            <a:pPr>
              <a:spcBef>
                <a:spcPct val="50000"/>
              </a:spcBef>
            </a:pPr>
            <a:r>
              <a:rPr lang="en-US">
                <a:latin typeface="Calibri" pitchFamily="34" charset="0"/>
              </a:rPr>
              <a:t>Note that GENDER is coded -1 for women and 1 for men </a:t>
            </a:r>
          </a:p>
        </p:txBody>
      </p:sp>
      <p:sp>
        <p:nvSpPr>
          <p:cNvPr id="6" name="Slide Number Placeholder 5"/>
          <p:cNvSpPr>
            <a:spLocks noGrp="1"/>
          </p:cNvSpPr>
          <p:nvPr>
            <p:ph type="sldNum" sz="quarter" idx="12"/>
          </p:nvPr>
        </p:nvSpPr>
        <p:spPr/>
        <p:txBody>
          <a:bodyPr/>
          <a:lstStyle/>
          <a:p>
            <a:pPr>
              <a:defRPr/>
            </a:pPr>
            <a:fld id="{C993FE61-6571-43DA-B5A3-4BBB1454E8A9}" type="slidenum">
              <a:rPr lang="en-US"/>
              <a:pPr>
                <a:defRPr/>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p:cNvSpPr>
          <p:nvPr>
            <p:ph type="title"/>
          </p:nvPr>
        </p:nvSpPr>
        <p:spPr/>
        <p:txBody>
          <a:bodyPr/>
          <a:lstStyle/>
          <a:p>
            <a:r>
              <a:rPr lang="en-US" smtClean="0"/>
              <a:t>Understanding the Syntax</a:t>
            </a:r>
          </a:p>
        </p:txBody>
      </p:sp>
      <p:sp>
        <p:nvSpPr>
          <p:cNvPr id="56322" name="Rectangle 3"/>
          <p:cNvSpPr>
            <a:spLocks noGrp="1"/>
          </p:cNvSpPr>
          <p:nvPr>
            <p:ph type="body" idx="1"/>
          </p:nvPr>
        </p:nvSpPr>
        <p:spPr/>
        <p:txBody>
          <a:bodyPr/>
          <a:lstStyle/>
          <a:p>
            <a:pPr>
              <a:lnSpc>
                <a:spcPct val="80000"/>
              </a:lnSpc>
              <a:buFont typeface="Arial" charset="0"/>
              <a:buNone/>
            </a:pPr>
            <a:r>
              <a:rPr lang="en-US" sz="3600" smtClean="0"/>
              <a:t> </a:t>
            </a:r>
            <a:r>
              <a:rPr lang="en-US" sz="2000" smtClean="0"/>
              <a:t>/FIXED = GENDER GENDER*TIME | NOINT</a:t>
            </a:r>
          </a:p>
          <a:p>
            <a:pPr>
              <a:lnSpc>
                <a:spcPct val="80000"/>
              </a:lnSpc>
              <a:buFont typeface="Arial" charset="0"/>
              <a:buNone/>
            </a:pPr>
            <a:r>
              <a:rPr lang="en-US" sz="2000" smtClean="0"/>
              <a:t>*denotes separate intercepts and slopes for men and women</a:t>
            </a:r>
          </a:p>
          <a:p>
            <a:pPr>
              <a:lnSpc>
                <a:spcPct val="80000"/>
              </a:lnSpc>
              <a:buFont typeface="Arial" charset="0"/>
              <a:buNone/>
            </a:pPr>
            <a:endParaRPr lang="en-US" sz="2000" smtClean="0"/>
          </a:p>
          <a:p>
            <a:pPr>
              <a:lnSpc>
                <a:spcPct val="80000"/>
              </a:lnSpc>
              <a:buFont typeface="Arial" charset="0"/>
              <a:buNone/>
            </a:pPr>
            <a:r>
              <a:rPr lang="en-US" sz="2000" smtClean="0"/>
              <a:t>/TEST 'Main Effect for Gender' Gender  -1 1 </a:t>
            </a:r>
          </a:p>
          <a:p>
            <a:pPr>
              <a:lnSpc>
                <a:spcPct val="80000"/>
              </a:lnSpc>
              <a:buFont typeface="Arial" charset="0"/>
              <a:buNone/>
            </a:pPr>
            <a:r>
              <a:rPr lang="en-US" sz="2000" smtClean="0"/>
              <a:t>*tests whether the main effect of gender is significant</a:t>
            </a:r>
          </a:p>
          <a:p>
            <a:pPr>
              <a:lnSpc>
                <a:spcPct val="80000"/>
              </a:lnSpc>
              <a:buFont typeface="Arial" charset="0"/>
              <a:buNone/>
            </a:pPr>
            <a:endParaRPr lang="en-US" sz="2000" smtClean="0"/>
          </a:p>
          <a:p>
            <a:pPr>
              <a:lnSpc>
                <a:spcPct val="80000"/>
              </a:lnSpc>
              <a:buFont typeface="Arial" charset="0"/>
              <a:buNone/>
            </a:pPr>
            <a:r>
              <a:rPr lang="en-US" sz="2000" smtClean="0"/>
              <a:t>  /TEST 'Interaction Effect for Time by Gender' Gender*Time  -1  1  </a:t>
            </a:r>
          </a:p>
          <a:p>
            <a:pPr>
              <a:lnSpc>
                <a:spcPct val="80000"/>
              </a:lnSpc>
              <a:buFont typeface="Arial" charset="0"/>
              <a:buNone/>
            </a:pPr>
            <a:r>
              <a:rPr lang="en-US" sz="2000" smtClean="0"/>
              <a:t>*tests whether the slopes for men and women are significantly different from each other</a:t>
            </a:r>
          </a:p>
          <a:p>
            <a:pPr>
              <a:lnSpc>
                <a:spcPct val="80000"/>
              </a:lnSpc>
              <a:buFont typeface="Arial" charset="0"/>
              <a:buNone/>
            </a:pPr>
            <a:endParaRPr lang="en-US" sz="2000" smtClean="0"/>
          </a:p>
          <a:p>
            <a:pPr>
              <a:lnSpc>
                <a:spcPct val="80000"/>
              </a:lnSpc>
              <a:buFont typeface="Arial" charset="0"/>
              <a:buNone/>
            </a:pPr>
            <a:r>
              <a:rPr lang="en-US" sz="2000" smtClean="0"/>
              <a:t>/RANDOM MAN WOMAN TIME*MAN TIME*WOMAN  | SUBJECT(DYADID) COVTYPE(UNR) </a:t>
            </a:r>
          </a:p>
          <a:p>
            <a:pPr>
              <a:lnSpc>
                <a:spcPct val="80000"/>
              </a:lnSpc>
              <a:buFont typeface="Arial" charset="0"/>
              <a:buNone/>
            </a:pPr>
            <a:r>
              <a:rPr lang="en-US" sz="2000" smtClean="0"/>
              <a:t>*estimates separate intercepts and slopes for men and women and all of the within-and-between person correlations</a:t>
            </a:r>
          </a:p>
          <a:p>
            <a:pPr>
              <a:lnSpc>
                <a:spcPct val="80000"/>
              </a:lnSpc>
              <a:buFont typeface="Arial" charset="0"/>
              <a:buNone/>
            </a:pPr>
            <a:endParaRPr lang="en-US" sz="2000" smtClean="0"/>
          </a:p>
          <a:p>
            <a:pPr>
              <a:lnSpc>
                <a:spcPct val="80000"/>
              </a:lnSpc>
              <a:buFont typeface="Arial" charset="0"/>
              <a:buNone/>
            </a:pPr>
            <a:endParaRPr lang="en-US" sz="2000" smtClean="0"/>
          </a:p>
          <a:p>
            <a:pPr>
              <a:lnSpc>
                <a:spcPct val="80000"/>
              </a:lnSpc>
              <a:buFont typeface="Arial" charset="0"/>
              <a:buNone/>
            </a:pPr>
            <a:endParaRPr lang="en-US" sz="200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Content Placeholder 1"/>
          <p:cNvSpPr>
            <a:spLocks noGrp="1"/>
          </p:cNvSpPr>
          <p:nvPr>
            <p:ph idx="4294967295"/>
          </p:nvPr>
        </p:nvSpPr>
        <p:spPr/>
        <p:txBody>
          <a:bodyPr/>
          <a:lstStyle/>
          <a:p>
            <a:pPr eaLnBrk="1" hangingPunct="1"/>
            <a:r>
              <a:rPr lang="en-US" sz="2800" smtClean="0"/>
              <a:t>/REPEATED = PERSON | SUBJECT(DYADID*DAY) COVTYPE(CSH) .</a:t>
            </a:r>
          </a:p>
          <a:p>
            <a:pPr eaLnBrk="1" hangingPunct="1"/>
            <a:r>
              <a:rPr lang="en-US" sz="2800" smtClean="0"/>
              <a:t>The REPEATED Statement specifies the variances and covariances between the residuals</a:t>
            </a:r>
          </a:p>
          <a:p>
            <a:pPr eaLnBrk="1" hangingPunct="1"/>
            <a:r>
              <a:rPr lang="en-US" sz="2800" smtClean="0"/>
              <a:t>CSH = heterogeneous compound symmetry</a:t>
            </a:r>
          </a:p>
          <a:p>
            <a:pPr lvl="1" eaLnBrk="1" hangingPunct="1"/>
            <a:r>
              <a:rPr lang="en-US" smtClean="0"/>
              <a:t>Men and women have different residual variances (set to be the same at each time point)</a:t>
            </a:r>
          </a:p>
          <a:p>
            <a:pPr lvl="1" eaLnBrk="1" hangingPunct="1"/>
            <a:r>
              <a:rPr lang="en-US" smtClean="0"/>
              <a:t>There is one correlation between the residuals (i.e., the time-specific correlation between satisfaction scores is the CSH rho) </a:t>
            </a:r>
          </a:p>
        </p:txBody>
      </p:sp>
      <p:sp>
        <p:nvSpPr>
          <p:cNvPr id="3" name="Title 2"/>
          <p:cNvSpPr>
            <a:spLocks noGrp="1"/>
          </p:cNvSpPr>
          <p:nvPr>
            <p:ph type="title" idx="4294967295"/>
          </p:nvPr>
        </p:nvSpPr>
        <p:spPr/>
        <p:txBody>
          <a:bodyPr rtlCol="0">
            <a:normAutofit/>
            <a:scene3d>
              <a:camera prst="orthographicFront"/>
              <a:lightRig rig="soft" dir="t"/>
            </a:scene3d>
            <a:sp3d prstMaterial="softEdge">
              <a:bevelT w="25400" h="25400"/>
            </a:sp3d>
          </a:bodyPr>
          <a:lstStyle/>
          <a:p>
            <a:pPr algn="l" eaLnBrk="1" fontAlgn="auto" hangingPunct="1">
              <a:spcAft>
                <a:spcPts val="0"/>
              </a:spcAft>
              <a:defRPr/>
            </a:pPr>
            <a:r>
              <a:rPr lang="en-US" sz="4100" b="1" dirty="0">
                <a:effectLst>
                  <a:outerShdw blurRad="31750" dist="25400" dir="5400000" algn="tl" rotWithShape="0">
                    <a:srgbClr val="000000">
                      <a:alpha val="25000"/>
                    </a:srgbClr>
                  </a:outerShdw>
                </a:effectLst>
              </a:rPr>
              <a:t>Specification of interdependence</a:t>
            </a:r>
          </a:p>
        </p:txBody>
      </p:sp>
      <p:sp>
        <p:nvSpPr>
          <p:cNvPr id="4" name="Slide Number Placeholder 3"/>
          <p:cNvSpPr>
            <a:spLocks noGrp="1"/>
          </p:cNvSpPr>
          <p:nvPr>
            <p:ph type="sldNum" sz="quarter" idx="4294967295"/>
          </p:nvPr>
        </p:nvSpPr>
        <p:spPr/>
        <p:txBody>
          <a:bodyPr/>
          <a:lstStyle/>
          <a:p>
            <a:pPr>
              <a:defRPr/>
            </a:pPr>
            <a:fld id="{C6A28E77-07E1-4372-BAA2-F06EFCC427CD}" type="slidenum">
              <a:rPr lang="en-US"/>
              <a:pPr>
                <a:defRPr/>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Content Placeholder 1"/>
          <p:cNvSpPr>
            <a:spLocks noGrp="1"/>
          </p:cNvSpPr>
          <p:nvPr>
            <p:ph idx="4294967295"/>
          </p:nvPr>
        </p:nvSpPr>
        <p:spPr/>
        <p:txBody>
          <a:bodyPr/>
          <a:lstStyle/>
          <a:p>
            <a:pPr eaLnBrk="1" hangingPunct="1"/>
            <a:r>
              <a:rPr lang="en-US" smtClean="0"/>
              <a:t>The RANDOM Statement specifies the variances and covariances between the intercepts and slopes</a:t>
            </a:r>
          </a:p>
          <a:p>
            <a:pPr eaLnBrk="1" hangingPunct="1"/>
            <a:r>
              <a:rPr lang="en-US" smtClean="0"/>
              <a:t>Because the statement is ordered </a:t>
            </a:r>
          </a:p>
          <a:p>
            <a:pPr lvl="2" eaLnBrk="1" hangingPunct="1"/>
            <a:r>
              <a:rPr lang="en-US" smtClean="0"/>
              <a:t>/RANDOM Man Woman Man*TIME  Woman*TIME 		</a:t>
            </a:r>
          </a:p>
          <a:p>
            <a:pPr eaLnBrk="1" hangingPunct="1">
              <a:buFontTx/>
              <a:buNone/>
            </a:pPr>
            <a:r>
              <a:rPr lang="en-US" smtClean="0"/>
              <a:t>		</a:t>
            </a:r>
          </a:p>
        </p:txBody>
      </p:sp>
      <p:sp>
        <p:nvSpPr>
          <p:cNvPr id="3" name="Title 2"/>
          <p:cNvSpPr>
            <a:spLocks noGrp="1"/>
          </p:cNvSpPr>
          <p:nvPr>
            <p:ph type="title" idx="4294967295"/>
          </p:nvPr>
        </p:nvSpPr>
        <p:spPr/>
        <p:txBody>
          <a:bodyPr rtlCol="0">
            <a:normAutofit/>
            <a:scene3d>
              <a:camera prst="orthographicFront"/>
              <a:lightRig rig="soft" dir="t"/>
            </a:scene3d>
            <a:sp3d prstMaterial="softEdge">
              <a:bevelT w="25400" h="25400"/>
            </a:sp3d>
          </a:bodyPr>
          <a:lstStyle/>
          <a:p>
            <a:pPr algn="l" eaLnBrk="1" fontAlgn="auto" hangingPunct="1">
              <a:spcAft>
                <a:spcPts val="0"/>
              </a:spcAft>
              <a:defRPr/>
            </a:pPr>
            <a:r>
              <a:rPr lang="en-US" sz="4100" b="1" dirty="0">
                <a:effectLst>
                  <a:outerShdw blurRad="31750" dist="25400" dir="5400000" algn="tl" rotWithShape="0">
                    <a:srgbClr val="000000">
                      <a:alpha val="25000"/>
                    </a:srgbClr>
                  </a:outerShdw>
                </a:effectLst>
              </a:rPr>
              <a:t>Specification of interdependence</a:t>
            </a:r>
          </a:p>
        </p:txBody>
      </p:sp>
      <p:graphicFrame>
        <p:nvGraphicFramePr>
          <p:cNvPr id="5" name="Table 4"/>
          <p:cNvGraphicFramePr>
            <a:graphicFrameLocks noGrp="1"/>
          </p:cNvGraphicFramePr>
          <p:nvPr/>
        </p:nvGraphicFramePr>
        <p:xfrm>
          <a:off x="762000" y="4191000"/>
          <a:ext cx="7162800" cy="2133600"/>
        </p:xfrm>
        <a:graphic>
          <a:graphicData uri="http://schemas.openxmlformats.org/drawingml/2006/table">
            <a:tbl>
              <a:tblPr/>
              <a:tblGrid>
                <a:gridCol w="1828800"/>
                <a:gridCol w="1295400"/>
                <a:gridCol w="1295400"/>
                <a:gridCol w="1447800"/>
                <a:gridCol w="1295400"/>
              </a:tblGrid>
              <a:tr h="711200">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Man</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Intercept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Woman</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Intercept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Man</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Time Slope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Woman</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Time Slope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Man Intercept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Var(1)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Woman Intercept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Corr(2,1)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Var(2)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Man Slope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Corr(3,1)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Corr(3,2)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Var(3)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Woman Slope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Corr(4,1)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Corr(4,2)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Corr(4,3)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Var(4)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Slide Number Placeholder 5"/>
          <p:cNvSpPr>
            <a:spLocks noGrp="1"/>
          </p:cNvSpPr>
          <p:nvPr>
            <p:ph type="sldNum" sz="quarter" idx="4294967295"/>
          </p:nvPr>
        </p:nvSpPr>
        <p:spPr/>
        <p:txBody>
          <a:bodyPr/>
          <a:lstStyle/>
          <a:p>
            <a:pPr>
              <a:defRPr/>
            </a:pPr>
            <a:fld id="{71DAF5B4-0E93-4BC5-8E3C-3932A20E37F0}" type="slidenum">
              <a:rPr lang="en-US"/>
              <a:pPr>
                <a:defRPr/>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p:txBody>
          <a:bodyPr/>
          <a:lstStyle/>
          <a:p>
            <a:pPr eaLnBrk="1" hangingPunct="1"/>
            <a:r>
              <a:rPr lang="en-US" smtClean="0"/>
              <a:t>Results </a:t>
            </a:r>
          </a:p>
        </p:txBody>
      </p:sp>
      <p:sp>
        <p:nvSpPr>
          <p:cNvPr id="5" name="Slide Number Placeholder 4"/>
          <p:cNvSpPr>
            <a:spLocks noGrp="1"/>
          </p:cNvSpPr>
          <p:nvPr>
            <p:ph type="sldNum" sz="quarter" idx="12"/>
          </p:nvPr>
        </p:nvSpPr>
        <p:spPr/>
        <p:txBody>
          <a:bodyPr/>
          <a:lstStyle/>
          <a:p>
            <a:pPr>
              <a:defRPr/>
            </a:pPr>
            <a:fld id="{C2708CA4-502A-40CB-8B8C-9B703B4D9457}" type="slidenum">
              <a:rPr lang="en-US"/>
              <a:pPr>
                <a:defRPr/>
              </a:pPr>
              <a:t>27</a:t>
            </a:fld>
            <a:endParaRPr lang="en-US"/>
          </a:p>
        </p:txBody>
      </p:sp>
      <p:pic>
        <p:nvPicPr>
          <p:cNvPr id="59395" name="Picture 7"/>
          <p:cNvPicPr>
            <a:picLocks noChangeAspect="1" noChangeArrowheads="1"/>
          </p:cNvPicPr>
          <p:nvPr/>
        </p:nvPicPr>
        <p:blipFill>
          <a:blip r:embed="rId3" cstate="print"/>
          <a:srcRect/>
          <a:stretch>
            <a:fillRect/>
          </a:stretch>
        </p:blipFill>
        <p:spPr bwMode="auto">
          <a:xfrm>
            <a:off x="914400" y="1219200"/>
            <a:ext cx="6305550" cy="1676400"/>
          </a:xfrm>
          <a:prstGeom prst="rect">
            <a:avLst/>
          </a:prstGeom>
          <a:noFill/>
          <a:ln w="9525">
            <a:noFill/>
            <a:miter lim="800000"/>
            <a:headEnd/>
            <a:tailEnd/>
          </a:ln>
        </p:spPr>
      </p:pic>
      <p:pic>
        <p:nvPicPr>
          <p:cNvPr id="59396" name="Picture 8"/>
          <p:cNvPicPr>
            <a:picLocks noChangeAspect="1" noChangeArrowheads="1"/>
          </p:cNvPicPr>
          <p:nvPr/>
        </p:nvPicPr>
        <p:blipFill>
          <a:blip r:embed="rId4" cstate="print"/>
          <a:srcRect/>
          <a:stretch>
            <a:fillRect/>
          </a:stretch>
        </p:blipFill>
        <p:spPr bwMode="auto">
          <a:xfrm>
            <a:off x="914400" y="2971800"/>
            <a:ext cx="6362700" cy="1304925"/>
          </a:xfrm>
          <a:prstGeom prst="rect">
            <a:avLst/>
          </a:prstGeom>
          <a:noFill/>
          <a:ln w="9525">
            <a:noFill/>
            <a:miter lim="800000"/>
            <a:headEnd/>
            <a:tailEnd/>
          </a:ln>
        </p:spPr>
      </p:pic>
      <p:sp>
        <p:nvSpPr>
          <p:cNvPr id="59397" name="Text Box 9"/>
          <p:cNvSpPr txBox="1">
            <a:spLocks noChangeArrowheads="1"/>
          </p:cNvSpPr>
          <p:nvPr/>
        </p:nvSpPr>
        <p:spPr bwMode="auto">
          <a:xfrm>
            <a:off x="1143000" y="4267200"/>
            <a:ext cx="7010400" cy="366713"/>
          </a:xfrm>
          <a:prstGeom prst="rect">
            <a:avLst/>
          </a:prstGeom>
          <a:noFill/>
          <a:ln w="9525">
            <a:noFill/>
            <a:miter lim="800000"/>
            <a:headEnd/>
            <a:tailEnd/>
          </a:ln>
        </p:spPr>
        <p:txBody>
          <a:bodyPr>
            <a:spAutoFit/>
          </a:bodyPr>
          <a:lstStyle/>
          <a:p>
            <a:pPr>
              <a:spcBef>
                <a:spcPct val="50000"/>
              </a:spcBef>
            </a:pPr>
            <a:r>
              <a:rPr lang="en-US"/>
              <a:t>Women have more positive intercepts than men (significantly so)</a:t>
            </a:r>
          </a:p>
        </p:txBody>
      </p:sp>
      <p:pic>
        <p:nvPicPr>
          <p:cNvPr id="59398" name="Picture 10"/>
          <p:cNvPicPr>
            <a:picLocks noChangeAspect="1" noChangeArrowheads="1"/>
          </p:cNvPicPr>
          <p:nvPr/>
        </p:nvPicPr>
        <p:blipFill>
          <a:blip r:embed="rId5" cstate="print"/>
          <a:srcRect/>
          <a:stretch>
            <a:fillRect/>
          </a:stretch>
        </p:blipFill>
        <p:spPr bwMode="auto">
          <a:xfrm>
            <a:off x="914400" y="4648200"/>
            <a:ext cx="6362700" cy="1304925"/>
          </a:xfrm>
          <a:prstGeom prst="rect">
            <a:avLst/>
          </a:prstGeom>
          <a:noFill/>
          <a:ln w="9525">
            <a:noFill/>
            <a:miter lim="800000"/>
            <a:headEnd/>
            <a:tailEnd/>
          </a:ln>
        </p:spPr>
      </p:pic>
      <p:sp>
        <p:nvSpPr>
          <p:cNvPr id="59399" name="Text Box 11"/>
          <p:cNvSpPr txBox="1">
            <a:spLocks noChangeArrowheads="1"/>
          </p:cNvSpPr>
          <p:nvPr/>
        </p:nvSpPr>
        <p:spPr bwMode="auto">
          <a:xfrm>
            <a:off x="1066800" y="6019800"/>
            <a:ext cx="7010400" cy="641350"/>
          </a:xfrm>
          <a:prstGeom prst="rect">
            <a:avLst/>
          </a:prstGeom>
          <a:noFill/>
          <a:ln w="9525">
            <a:noFill/>
            <a:miter lim="800000"/>
            <a:headEnd/>
            <a:tailEnd/>
          </a:ln>
        </p:spPr>
        <p:txBody>
          <a:bodyPr>
            <a:spAutoFit/>
          </a:bodyPr>
          <a:lstStyle/>
          <a:p>
            <a:pPr>
              <a:spcBef>
                <a:spcPct val="50000"/>
              </a:spcBef>
            </a:pPr>
            <a:r>
              <a:rPr lang="en-US"/>
              <a:t>Men have steeper, more positive slopes than women (not significantly so)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p:cNvSpPr>
          <p:nvPr>
            <p:ph type="title"/>
          </p:nvPr>
        </p:nvSpPr>
        <p:spPr/>
        <p:txBody>
          <a:bodyPr/>
          <a:lstStyle/>
          <a:p>
            <a:r>
              <a:rPr lang="en-US" smtClean="0"/>
              <a:t>Interpreting the Output</a:t>
            </a:r>
          </a:p>
        </p:txBody>
      </p:sp>
      <p:sp>
        <p:nvSpPr>
          <p:cNvPr id="61442" name="Text Box 5"/>
          <p:cNvSpPr>
            <a:spLocks noGrp="1" noChangeArrowheads="1"/>
          </p:cNvSpPr>
          <p:nvPr>
            <p:ph type="body" idx="1"/>
          </p:nvPr>
        </p:nvSpPr>
        <p:spPr/>
        <p:txBody>
          <a:bodyPr/>
          <a:lstStyle/>
          <a:p>
            <a:r>
              <a:rPr lang="en-US" dirty="0" smtClean="0"/>
              <a:t>GENDER: Is the intercept different for men and women? </a:t>
            </a:r>
          </a:p>
          <a:p>
            <a:r>
              <a:rPr lang="en-US" dirty="0" smtClean="0"/>
              <a:t>	Yes, </a:t>
            </a:r>
            <a:r>
              <a:rPr lang="en-US" i="1" dirty="0" smtClean="0"/>
              <a:t>p </a:t>
            </a:r>
            <a:r>
              <a:rPr lang="en-US" dirty="0" smtClean="0"/>
              <a:t>= .004</a:t>
            </a:r>
          </a:p>
          <a:p>
            <a:pPr lvl="1"/>
            <a:r>
              <a:rPr lang="en-US" dirty="0" smtClean="0"/>
              <a:t>Male Intercept = 6.259 ; Female Intercept = 6.388</a:t>
            </a:r>
          </a:p>
          <a:p>
            <a:r>
              <a:rPr lang="en-US" dirty="0" smtClean="0"/>
              <a:t>Do men and women have different slopes?</a:t>
            </a:r>
          </a:p>
          <a:p>
            <a:r>
              <a:rPr lang="en-US" dirty="0" smtClean="0"/>
              <a:t>	No, </a:t>
            </a:r>
            <a:r>
              <a:rPr lang="en-US" i="1" dirty="0" smtClean="0"/>
              <a:t>p </a:t>
            </a:r>
            <a:r>
              <a:rPr lang="en-US" dirty="0" smtClean="0"/>
              <a:t>= .159</a:t>
            </a:r>
          </a:p>
          <a:p>
            <a:pPr lvl="1"/>
            <a:r>
              <a:rPr lang="en-US" dirty="0" smtClean="0"/>
              <a:t>Male slope = .0191; Female slope = .0098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p:txBody>
          <a:bodyPr/>
          <a:lstStyle/>
          <a:p>
            <a:pPr eaLnBrk="1" hangingPunct="1"/>
            <a:r>
              <a:rPr lang="en-US" sz="4000" smtClean="0"/>
              <a:t>Random Effects: Variances  </a:t>
            </a:r>
          </a:p>
        </p:txBody>
      </p:sp>
      <p:sp>
        <p:nvSpPr>
          <p:cNvPr id="62466" name="Rectangle 3"/>
          <p:cNvSpPr>
            <a:spLocks noGrp="1" noChangeArrowheads="1"/>
          </p:cNvSpPr>
          <p:nvPr>
            <p:ph type="body" idx="1"/>
          </p:nvPr>
        </p:nvSpPr>
        <p:spPr>
          <a:xfrm>
            <a:off x="457200" y="1600200"/>
            <a:ext cx="8458200" cy="4525963"/>
          </a:xfrm>
        </p:spPr>
        <p:txBody>
          <a:bodyPr/>
          <a:lstStyle/>
          <a:p>
            <a:pPr eaLnBrk="1" hangingPunct="1">
              <a:lnSpc>
                <a:spcPct val="90000"/>
              </a:lnSpc>
              <a:buFontTx/>
              <a:buNone/>
            </a:pPr>
            <a:r>
              <a:rPr lang="en-US" smtClean="0"/>
              <a:t>Var (1) = .475***    Intercept Variance Man</a:t>
            </a:r>
          </a:p>
          <a:p>
            <a:pPr eaLnBrk="1" hangingPunct="1">
              <a:lnSpc>
                <a:spcPct val="90000"/>
              </a:lnSpc>
              <a:buFontTx/>
              <a:buNone/>
            </a:pPr>
            <a:r>
              <a:rPr lang="en-US" smtClean="0"/>
              <a:t>Var (2) = .309***    Intercept Variance Woman</a:t>
            </a:r>
          </a:p>
          <a:p>
            <a:pPr eaLnBrk="1" hangingPunct="1">
              <a:lnSpc>
                <a:spcPct val="90000"/>
              </a:lnSpc>
              <a:buFontTx/>
              <a:buNone/>
            </a:pPr>
            <a:r>
              <a:rPr lang="en-US" smtClean="0"/>
              <a:t>Var (3) = .002***    Slope Variance Man</a:t>
            </a:r>
          </a:p>
          <a:p>
            <a:pPr eaLnBrk="1" hangingPunct="1">
              <a:lnSpc>
                <a:spcPct val="90000"/>
              </a:lnSpc>
              <a:buFontTx/>
              <a:buNone/>
            </a:pPr>
            <a:r>
              <a:rPr lang="en-US" smtClean="0"/>
              <a:t>Var(4) =  .002***     Slope Variance Woman </a:t>
            </a:r>
          </a:p>
          <a:p>
            <a:pPr eaLnBrk="1" hangingPunct="1">
              <a:lnSpc>
                <a:spcPct val="90000"/>
              </a:lnSpc>
              <a:buFontTx/>
              <a:buNone/>
            </a:pPr>
            <a:endParaRPr lang="en-US" smtClean="0"/>
          </a:p>
          <a:p>
            <a:pPr eaLnBrk="1" hangingPunct="1">
              <a:lnSpc>
                <a:spcPct val="90000"/>
              </a:lnSpc>
              <a:buFontTx/>
              <a:buNone/>
            </a:pPr>
            <a:r>
              <a:rPr lang="en-US" smtClean="0">
                <a:solidFill>
                  <a:srgbClr val="CC0000"/>
                </a:solidFill>
              </a:rPr>
              <a:t>With SPSS, </a:t>
            </a:r>
            <a:r>
              <a:rPr lang="en-US" i="1" smtClean="0">
                <a:solidFill>
                  <a:srgbClr val="CC0000"/>
                </a:solidFill>
              </a:rPr>
              <a:t>p</a:t>
            </a:r>
            <a:r>
              <a:rPr lang="en-US" smtClean="0">
                <a:solidFill>
                  <a:srgbClr val="CC0000"/>
                </a:solidFill>
              </a:rPr>
              <a:t> values for variances (not correlations) must be divided by two to make the </a:t>
            </a:r>
            <a:r>
              <a:rPr lang="en-US" i="1" smtClean="0">
                <a:solidFill>
                  <a:srgbClr val="CC0000"/>
                </a:solidFill>
              </a:rPr>
              <a:t>p</a:t>
            </a:r>
            <a:r>
              <a:rPr lang="en-US" smtClean="0">
                <a:solidFill>
                  <a:srgbClr val="CC0000"/>
                </a:solidFill>
              </a:rPr>
              <a:t> values one-sided.</a:t>
            </a:r>
          </a:p>
        </p:txBody>
      </p:sp>
      <p:sp>
        <p:nvSpPr>
          <p:cNvPr id="4" name="Slide Number Placeholder 3"/>
          <p:cNvSpPr>
            <a:spLocks noGrp="1"/>
          </p:cNvSpPr>
          <p:nvPr>
            <p:ph type="sldNum" sz="quarter" idx="12"/>
          </p:nvPr>
        </p:nvSpPr>
        <p:spPr/>
        <p:txBody>
          <a:bodyPr/>
          <a:lstStyle/>
          <a:p>
            <a:pPr>
              <a:defRPr/>
            </a:pPr>
            <a:fld id="{31CCE821-E80C-4E7C-99D5-837E20908B76}" type="slidenum">
              <a:rPr lang="en-US"/>
              <a:pPr>
                <a:defRPr/>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1"/>
          <p:cNvSpPr>
            <a:spLocks noGrp="1"/>
          </p:cNvSpPr>
          <p:nvPr>
            <p:ph idx="4294967295"/>
          </p:nvPr>
        </p:nvSpPr>
        <p:spPr>
          <a:xfrm>
            <a:off x="304800" y="1481138"/>
            <a:ext cx="8686800" cy="4525962"/>
          </a:xfrm>
        </p:spPr>
        <p:txBody>
          <a:bodyPr/>
          <a:lstStyle/>
          <a:p>
            <a:pPr eaLnBrk="1" hangingPunct="1"/>
            <a:r>
              <a:rPr lang="en-US" sz="2800" smtClean="0"/>
              <a:t>Used to examine linear and nonlinear changes over time</a:t>
            </a:r>
          </a:p>
          <a:p>
            <a:pPr eaLnBrk="1" hangingPunct="1"/>
            <a:r>
              <a:rPr lang="en-US" sz="2800" b="1" smtClean="0"/>
              <a:t>Time</a:t>
            </a:r>
            <a:r>
              <a:rPr lang="en-US" sz="2800" smtClean="0"/>
              <a:t> the key predictor variable in growth models</a:t>
            </a:r>
          </a:p>
          <a:p>
            <a:pPr eaLnBrk="1" hangingPunct="1"/>
            <a:r>
              <a:rPr lang="en-US" sz="2800" smtClean="0"/>
              <a:t>For growth modeling to make sense, the outcome MUST CHANGE over time</a:t>
            </a:r>
          </a:p>
          <a:p>
            <a:pPr lvl="1" eaLnBrk="1" hangingPunct="1"/>
            <a:r>
              <a:rPr lang="en-US" sz="2400" smtClean="0"/>
              <a:t>Need variance in the outcome variable </a:t>
            </a:r>
          </a:p>
          <a:p>
            <a:pPr eaLnBrk="1" hangingPunct="1"/>
            <a:r>
              <a:rPr lang="en-US" sz="2800" smtClean="0"/>
              <a:t>Need enough time-points to model change</a:t>
            </a:r>
          </a:p>
          <a:p>
            <a:pPr eaLnBrk="1" hangingPunct="1">
              <a:buFontTx/>
              <a:buNone/>
            </a:pPr>
            <a:endParaRPr lang="en-US" smtClean="0"/>
          </a:p>
        </p:txBody>
      </p:sp>
      <p:sp>
        <p:nvSpPr>
          <p:cNvPr id="3" name="Title 2"/>
          <p:cNvSpPr>
            <a:spLocks noGrp="1"/>
          </p:cNvSpPr>
          <p:nvPr>
            <p:ph type="title" idx="4294967295"/>
          </p:nvPr>
        </p:nvSpPr>
        <p:spPr/>
        <p:txBody>
          <a:bodyPr rtlCol="0">
            <a:normAutofit/>
            <a:scene3d>
              <a:camera prst="orthographicFront"/>
              <a:lightRig rig="soft" dir="t"/>
            </a:scene3d>
            <a:sp3d prstMaterial="softEdge">
              <a:bevelT w="25400" h="25400"/>
            </a:sp3d>
          </a:bodyPr>
          <a:lstStyle/>
          <a:p>
            <a:pPr algn="l" eaLnBrk="1" fontAlgn="auto" hangingPunct="1">
              <a:spcAft>
                <a:spcPts val="0"/>
              </a:spcAft>
              <a:defRPr/>
            </a:pPr>
            <a:r>
              <a:rPr lang="en-US" sz="4100" b="1" dirty="0">
                <a:effectLst>
                  <a:outerShdw blurRad="31750" dist="25400" dir="5400000" algn="tl" rotWithShape="0">
                    <a:srgbClr val="000000">
                      <a:alpha val="25000"/>
                    </a:srgbClr>
                  </a:outerShdw>
                </a:effectLst>
              </a:rPr>
              <a:t>Individual Growth Models</a:t>
            </a:r>
          </a:p>
        </p:txBody>
      </p:sp>
      <p:sp>
        <p:nvSpPr>
          <p:cNvPr id="4" name="Slide Number Placeholder 3"/>
          <p:cNvSpPr>
            <a:spLocks noGrp="1"/>
          </p:cNvSpPr>
          <p:nvPr>
            <p:ph type="sldNum" sz="quarter" idx="4294967295"/>
          </p:nvPr>
        </p:nvSpPr>
        <p:spPr/>
        <p:txBody>
          <a:bodyPr/>
          <a:lstStyle/>
          <a:p>
            <a:pPr>
              <a:defRPr/>
            </a:pPr>
            <a:fld id="{0619BB50-248B-4AAE-BFC8-00E28D41B516}" type="slidenum">
              <a:rPr lang="en-US"/>
              <a:pPr>
                <a:defRPr/>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p:txBody>
          <a:bodyPr/>
          <a:lstStyle/>
          <a:p>
            <a:pPr eaLnBrk="1" hangingPunct="1"/>
            <a:r>
              <a:rPr lang="en-US" sz="4000" smtClean="0"/>
              <a:t>Error Variances  and Correlations</a:t>
            </a:r>
          </a:p>
        </p:txBody>
      </p:sp>
      <p:sp>
        <p:nvSpPr>
          <p:cNvPr id="64514" name="Rectangle 3"/>
          <p:cNvSpPr>
            <a:spLocks noGrp="1" noChangeArrowheads="1"/>
          </p:cNvSpPr>
          <p:nvPr>
            <p:ph type="body" idx="1"/>
          </p:nvPr>
        </p:nvSpPr>
        <p:spPr>
          <a:xfrm>
            <a:off x="457200" y="1600200"/>
            <a:ext cx="8458200" cy="4525963"/>
          </a:xfrm>
        </p:spPr>
        <p:txBody>
          <a:bodyPr/>
          <a:lstStyle/>
          <a:p>
            <a:pPr eaLnBrk="1" hangingPunct="1">
              <a:lnSpc>
                <a:spcPct val="90000"/>
              </a:lnSpc>
              <a:buFontTx/>
              <a:buNone/>
            </a:pPr>
            <a:r>
              <a:rPr lang="en-US" dirty="0" err="1" smtClean="0"/>
              <a:t>Var</a:t>
            </a:r>
            <a:r>
              <a:rPr lang="en-US" dirty="0" smtClean="0"/>
              <a:t> [Person=1] = .330***   </a:t>
            </a:r>
          </a:p>
          <a:p>
            <a:pPr eaLnBrk="1" hangingPunct="1">
              <a:lnSpc>
                <a:spcPct val="90000"/>
              </a:lnSpc>
              <a:buFontTx/>
              <a:buNone/>
            </a:pPr>
            <a:r>
              <a:rPr lang="en-US" dirty="0" smtClean="0"/>
              <a:t>	Error Variance Man</a:t>
            </a:r>
          </a:p>
          <a:p>
            <a:pPr eaLnBrk="1" hangingPunct="1">
              <a:lnSpc>
                <a:spcPct val="90000"/>
              </a:lnSpc>
              <a:buFontTx/>
              <a:buNone/>
            </a:pPr>
            <a:r>
              <a:rPr lang="en-US" dirty="0" err="1" smtClean="0"/>
              <a:t>Var</a:t>
            </a:r>
            <a:r>
              <a:rPr lang="en-US" dirty="0" smtClean="0"/>
              <a:t> [Person=2] = .405***    </a:t>
            </a:r>
          </a:p>
          <a:p>
            <a:pPr eaLnBrk="1" hangingPunct="1">
              <a:lnSpc>
                <a:spcPct val="90000"/>
              </a:lnSpc>
              <a:buFontTx/>
              <a:buNone/>
            </a:pPr>
            <a:r>
              <a:rPr lang="en-US" dirty="0" smtClean="0"/>
              <a:t>	Error Variance Woman</a:t>
            </a:r>
          </a:p>
          <a:p>
            <a:pPr eaLnBrk="1" hangingPunct="1">
              <a:lnSpc>
                <a:spcPct val="90000"/>
              </a:lnSpc>
              <a:buFontTx/>
              <a:buNone/>
            </a:pPr>
            <a:r>
              <a:rPr lang="en-US" dirty="0" smtClean="0"/>
              <a:t>CSH rho = .432***  If a man is especially satisfied or unsatisfied on a given day, i.e., above or below the line, so is the woman.</a:t>
            </a:r>
          </a:p>
        </p:txBody>
      </p:sp>
      <p:sp>
        <p:nvSpPr>
          <p:cNvPr id="4" name="Slide Number Placeholder 3"/>
          <p:cNvSpPr>
            <a:spLocks noGrp="1"/>
          </p:cNvSpPr>
          <p:nvPr>
            <p:ph type="sldNum" sz="quarter" idx="12"/>
          </p:nvPr>
        </p:nvSpPr>
        <p:spPr/>
        <p:txBody>
          <a:bodyPr/>
          <a:lstStyle/>
          <a:p>
            <a:pPr>
              <a:defRPr/>
            </a:pPr>
            <a:fld id="{9935DAEA-7119-4B30-9AED-88F1EDDC7A27}" type="slidenum">
              <a:rPr lang="en-US"/>
              <a:pPr>
                <a:defRPr/>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Content Placeholder 1"/>
          <p:cNvSpPr>
            <a:spLocks noGrp="1"/>
          </p:cNvSpPr>
          <p:nvPr>
            <p:ph idx="4294967295"/>
          </p:nvPr>
        </p:nvSpPr>
        <p:spPr>
          <a:xfrm>
            <a:off x="533400" y="685800"/>
            <a:ext cx="8229600" cy="4525963"/>
          </a:xfrm>
        </p:spPr>
        <p:txBody>
          <a:bodyPr/>
          <a:lstStyle/>
          <a:p>
            <a:pPr algn="ctr" eaLnBrk="1" hangingPunct="1">
              <a:buFontTx/>
              <a:buNone/>
            </a:pPr>
            <a:r>
              <a:rPr lang="en-US" smtClean="0"/>
              <a:t>Random Effects: Correlations		</a:t>
            </a:r>
          </a:p>
          <a:p>
            <a:pPr eaLnBrk="1" hangingPunct="1">
              <a:buFontTx/>
              <a:buNone/>
            </a:pPr>
            <a:r>
              <a:rPr lang="en-US" smtClean="0"/>
              <a:t>		</a:t>
            </a:r>
          </a:p>
        </p:txBody>
      </p:sp>
      <p:graphicFrame>
        <p:nvGraphicFramePr>
          <p:cNvPr id="65578" name="Group 42"/>
          <p:cNvGraphicFramePr>
            <a:graphicFrameLocks noGrp="1"/>
          </p:cNvGraphicFramePr>
          <p:nvPr/>
        </p:nvGraphicFramePr>
        <p:xfrm>
          <a:off x="838200" y="1752600"/>
          <a:ext cx="7162800" cy="4907280"/>
        </p:xfrm>
        <a:graphic>
          <a:graphicData uri="http://schemas.openxmlformats.org/drawingml/2006/table">
            <a:tbl>
              <a:tblPr/>
              <a:tblGrid>
                <a:gridCol w="1828800"/>
                <a:gridCol w="1295400"/>
                <a:gridCol w="1295400"/>
                <a:gridCol w="1447800"/>
                <a:gridCol w="1295400"/>
              </a:tblGrid>
              <a:tr h="914400">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Man</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Intercept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Woman</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Intercept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Man</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Time Slope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Woman</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Time Slope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7700">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Man Intercept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7700">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Woman Intercept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.811**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7700">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Man Slope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-.057</a:t>
                      </a:r>
                    </a:p>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.053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7700">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Woman Slope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-.017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.149</a:t>
                      </a:r>
                    </a:p>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.462**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Slide Number Placeholder 3"/>
          <p:cNvSpPr>
            <a:spLocks noGrp="1"/>
          </p:cNvSpPr>
          <p:nvPr>
            <p:ph type="sldNum" sz="quarter" idx="4294967295"/>
          </p:nvPr>
        </p:nvSpPr>
        <p:spPr/>
        <p:txBody>
          <a:bodyPr/>
          <a:lstStyle/>
          <a:p>
            <a:pPr>
              <a:defRPr/>
            </a:pPr>
            <a:fld id="{F52357E6-DE5C-4613-AC55-13DD2F266DB2}" type="slidenum">
              <a:rPr lang="en-US"/>
              <a:pPr>
                <a:defRPr/>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idx="4294967295"/>
          </p:nvPr>
        </p:nvSpPr>
        <p:spPr/>
        <p:txBody>
          <a:bodyPr/>
          <a:lstStyle/>
          <a:p>
            <a:r>
              <a:rPr lang="en-US" sz="4000" smtClean="0"/>
              <a:t>Combining Fixed and Random Effects</a:t>
            </a:r>
          </a:p>
        </p:txBody>
      </p:sp>
      <p:sp>
        <p:nvSpPr>
          <p:cNvPr id="82947" name="Rectangle 3"/>
          <p:cNvSpPr>
            <a:spLocks noGrp="1" noChangeArrowheads="1"/>
          </p:cNvSpPr>
          <p:nvPr>
            <p:ph type="body" idx="4294967295"/>
          </p:nvPr>
        </p:nvSpPr>
        <p:spPr/>
        <p:txBody>
          <a:bodyPr/>
          <a:lstStyle/>
          <a:p>
            <a:pPr>
              <a:lnSpc>
                <a:spcPct val="90000"/>
              </a:lnSpc>
            </a:pPr>
            <a:r>
              <a:rPr lang="en-US" smtClean="0"/>
              <a:t>Fixed effect of an effect </a:t>
            </a:r>
            <a:r>
              <a:rPr lang="en-US" smtClean="0">
                <a:cs typeface="Arial" charset="0"/>
              </a:rPr>
              <a:t>± </a:t>
            </a:r>
            <a:r>
              <a:rPr lang="en-US" smtClean="0"/>
              <a:t>square root (variance of the random effect)</a:t>
            </a:r>
          </a:p>
          <a:p>
            <a:pPr>
              <a:lnSpc>
                <a:spcPct val="90000"/>
              </a:lnSpc>
            </a:pPr>
            <a:r>
              <a:rPr lang="en-US" smtClean="0"/>
              <a:t>Intercepts</a:t>
            </a:r>
          </a:p>
          <a:p>
            <a:pPr lvl="1">
              <a:lnSpc>
                <a:spcPct val="90000"/>
              </a:lnSpc>
            </a:pPr>
            <a:r>
              <a:rPr lang="en-US" smtClean="0"/>
              <a:t>Man: 6.259 </a:t>
            </a:r>
            <a:r>
              <a:rPr lang="en-US" smtClean="0">
                <a:cs typeface="Arial" charset="0"/>
              </a:rPr>
              <a:t>±</a:t>
            </a:r>
            <a:r>
              <a:rPr lang="en-US" smtClean="0"/>
              <a:t> 0.689 or 6.95 to 5.57</a:t>
            </a:r>
            <a:endParaRPr lang="en-US" b="1" smtClean="0">
              <a:solidFill>
                <a:schemeClr val="folHlink"/>
              </a:solidFill>
            </a:endParaRPr>
          </a:p>
          <a:p>
            <a:pPr lvl="1">
              <a:lnSpc>
                <a:spcPct val="90000"/>
              </a:lnSpc>
            </a:pPr>
            <a:r>
              <a:rPr lang="en-US" smtClean="0"/>
              <a:t>Woman: 6.388  </a:t>
            </a:r>
            <a:r>
              <a:rPr lang="en-US" smtClean="0">
                <a:cs typeface="Arial" charset="0"/>
              </a:rPr>
              <a:t>±</a:t>
            </a:r>
            <a:r>
              <a:rPr lang="en-US" smtClean="0"/>
              <a:t> 0.555 or 6.94 to 5.83</a:t>
            </a:r>
          </a:p>
          <a:p>
            <a:pPr>
              <a:lnSpc>
                <a:spcPct val="90000"/>
              </a:lnSpc>
            </a:pPr>
            <a:r>
              <a:rPr lang="en-US" smtClean="0"/>
              <a:t>Slopes</a:t>
            </a:r>
          </a:p>
          <a:p>
            <a:pPr lvl="1">
              <a:lnSpc>
                <a:spcPct val="90000"/>
              </a:lnSpc>
            </a:pPr>
            <a:r>
              <a:rPr lang="en-US" smtClean="0"/>
              <a:t>Man: 0.019185 </a:t>
            </a:r>
            <a:r>
              <a:rPr lang="en-US" smtClean="0">
                <a:cs typeface="Arial" charset="0"/>
              </a:rPr>
              <a:t>±</a:t>
            </a:r>
            <a:r>
              <a:rPr lang="en-US" smtClean="0"/>
              <a:t> 0.04989 or 0.069 to -0.031</a:t>
            </a:r>
          </a:p>
          <a:p>
            <a:pPr lvl="1">
              <a:lnSpc>
                <a:spcPct val="90000"/>
              </a:lnSpc>
            </a:pPr>
            <a:r>
              <a:rPr lang="en-US" smtClean="0"/>
              <a:t>Woman: 0.009855 </a:t>
            </a:r>
            <a:r>
              <a:rPr lang="en-US" smtClean="0">
                <a:cs typeface="Arial" charset="0"/>
              </a:rPr>
              <a:t>±</a:t>
            </a:r>
            <a:r>
              <a:rPr lang="en-US" smtClean="0"/>
              <a:t> 0.04786 or 0.058 to -0.038</a:t>
            </a:r>
            <a:endParaRPr lang="en-US" sz="800" smtClean="0"/>
          </a:p>
          <a:p>
            <a:pPr lvl="1">
              <a:lnSpc>
                <a:spcPct val="90000"/>
              </a:lnSpc>
            </a:pPr>
            <a:endParaRPr lang="en-US" smtClean="0"/>
          </a:p>
        </p:txBody>
      </p:sp>
      <p:sp>
        <p:nvSpPr>
          <p:cNvPr id="4" name="Slide Number Placeholder 3"/>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577776BE-EACA-4C7D-B4B5-0070CCAF2AC9}" type="slidenum">
              <a:rPr lang="en-US" sz="1200">
                <a:solidFill>
                  <a:schemeClr val="tx1">
                    <a:tint val="75000"/>
                  </a:schemeClr>
                </a:solidFill>
                <a:latin typeface="+mn-lt"/>
                <a:cs typeface="+mn-cs"/>
              </a:rPr>
              <a:pPr algn="r" fontAlgn="auto">
                <a:spcBef>
                  <a:spcPts val="0"/>
                </a:spcBef>
                <a:spcAft>
                  <a:spcPts val="0"/>
                </a:spcAft>
                <a:defRPr/>
              </a:pPr>
              <a:t>32</a:t>
            </a:fld>
            <a:endParaRPr lang="en-US" sz="1200">
              <a:solidFill>
                <a:schemeClr val="tx1">
                  <a:tint val="75000"/>
                </a:schemeClr>
              </a:solidFill>
              <a:latin typeface="+mn-lt"/>
              <a:cs typeface="+mn-c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a:xfrm>
            <a:off x="457200" y="0"/>
            <a:ext cx="8229600" cy="1143000"/>
          </a:xfrm>
        </p:spPr>
        <p:txBody>
          <a:bodyPr/>
          <a:lstStyle/>
          <a:p>
            <a:r>
              <a:rPr lang="en-US" sz="4000" smtClean="0"/>
              <a:t>Why Random Effects Are Important</a:t>
            </a:r>
          </a:p>
        </p:txBody>
      </p:sp>
      <p:sp>
        <p:nvSpPr>
          <p:cNvPr id="67586" name="Rectangle 3"/>
          <p:cNvSpPr>
            <a:spLocks noGrp="1" noChangeArrowheads="1"/>
          </p:cNvSpPr>
          <p:nvPr>
            <p:ph type="body" idx="1"/>
          </p:nvPr>
        </p:nvSpPr>
        <p:spPr>
          <a:xfrm>
            <a:off x="457200" y="1219200"/>
            <a:ext cx="8305800" cy="4800600"/>
          </a:xfrm>
        </p:spPr>
        <p:txBody>
          <a:bodyPr/>
          <a:lstStyle/>
          <a:p>
            <a:pPr>
              <a:lnSpc>
                <a:spcPct val="90000"/>
              </a:lnSpc>
            </a:pPr>
            <a:r>
              <a:rPr lang="en-US" sz="2800" smtClean="0"/>
              <a:t>If the wrong random model is selected (one that is too complicated), the solution may not converge.</a:t>
            </a:r>
          </a:p>
          <a:p>
            <a:pPr>
              <a:lnSpc>
                <a:spcPct val="90000"/>
              </a:lnSpc>
            </a:pPr>
            <a:r>
              <a:rPr lang="en-US" sz="2800" smtClean="0"/>
              <a:t>If the wrong model is selected (one that is too simple), significance tests of fixed are wrong.</a:t>
            </a:r>
          </a:p>
          <a:p>
            <a:pPr lvl="1">
              <a:lnSpc>
                <a:spcPct val="90000"/>
              </a:lnSpc>
            </a:pPr>
            <a:r>
              <a:rPr lang="en-US" sz="2400" smtClean="0"/>
              <a:t>Standard errors are biased</a:t>
            </a:r>
          </a:p>
          <a:p>
            <a:pPr>
              <a:lnSpc>
                <a:spcPct val="90000"/>
              </a:lnSpc>
            </a:pPr>
            <a:r>
              <a:rPr lang="en-US" sz="2800" smtClean="0"/>
              <a:t>They are interesting in their own right.</a:t>
            </a:r>
          </a:p>
          <a:p>
            <a:pPr lvl="1">
              <a:lnSpc>
                <a:spcPct val="90000"/>
              </a:lnSpc>
            </a:pPr>
            <a:r>
              <a:rPr lang="en-US" smtClean="0"/>
              <a:t>Answers interesting questions about individual differences and similarity of dyad members.</a:t>
            </a:r>
          </a:p>
          <a:p>
            <a:pPr lvl="1">
              <a:lnSpc>
                <a:spcPct val="90000"/>
              </a:lnSpc>
            </a:pPr>
            <a:r>
              <a:rPr lang="en-US" smtClean="0"/>
              <a:t>Points to possible moderators.</a:t>
            </a:r>
          </a:p>
          <a:p>
            <a:pPr>
              <a:lnSpc>
                <a:spcPct val="90000"/>
              </a:lnSpc>
            </a:pPr>
            <a:r>
              <a:rPr lang="en-US" sz="2800" smtClean="0"/>
              <a:t>Can be combined with fixed effects for interpretation.</a:t>
            </a:r>
          </a:p>
        </p:txBody>
      </p:sp>
      <p:sp>
        <p:nvSpPr>
          <p:cNvPr id="4" name="Slide Number Placeholder 3"/>
          <p:cNvSpPr>
            <a:spLocks noGrp="1"/>
          </p:cNvSpPr>
          <p:nvPr>
            <p:ph type="sldNum" sz="quarter" idx="12"/>
          </p:nvPr>
        </p:nvSpPr>
        <p:spPr/>
        <p:txBody>
          <a:bodyPr/>
          <a:lstStyle/>
          <a:p>
            <a:pPr>
              <a:defRPr/>
            </a:pPr>
            <a:fld id="{29FD5DC6-28D8-4DF4-ADF4-D0434C3FD866}" type="slidenum">
              <a:rPr lang="en-US" smtClean="0"/>
              <a:pPr>
                <a:defRPr/>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sz="4000"/>
              <a:t>Attachment Avoidance as a Moderator: Actor and Partner Effects </a:t>
            </a:r>
          </a:p>
        </p:txBody>
      </p:sp>
      <p:sp>
        <p:nvSpPr>
          <p:cNvPr id="155651" name="Rectangle 3"/>
          <p:cNvSpPr>
            <a:spLocks noGrp="1" noChangeArrowheads="1"/>
          </p:cNvSpPr>
          <p:nvPr>
            <p:ph type="body" idx="1"/>
          </p:nvPr>
        </p:nvSpPr>
        <p:spPr>
          <a:xfrm>
            <a:off x="457200" y="1828800"/>
            <a:ext cx="8229600" cy="4525963"/>
          </a:xfrm>
        </p:spPr>
        <p:txBody>
          <a:bodyPr rtlCol="0">
            <a:normAutofit fontScale="92500" lnSpcReduction="10000"/>
          </a:bodyPr>
          <a:lstStyle/>
          <a:p>
            <a:pPr eaLnBrk="1" fontAlgn="auto" hangingPunct="1">
              <a:lnSpc>
                <a:spcPct val="90000"/>
              </a:lnSpc>
              <a:spcAft>
                <a:spcPts val="0"/>
              </a:spcAft>
              <a:buFont typeface="Arial" pitchFamily="34" charset="0"/>
              <a:buChar char="•"/>
              <a:defRPr/>
            </a:pPr>
            <a:r>
              <a:rPr lang="en-US" sz="2800" b="1" dirty="0"/>
              <a:t>Actor </a:t>
            </a:r>
            <a:r>
              <a:rPr lang="en-US" sz="2800" b="1" dirty="0" smtClean="0"/>
              <a:t>Effects </a:t>
            </a:r>
            <a:endParaRPr lang="en-US" sz="2800" b="1" dirty="0"/>
          </a:p>
          <a:p>
            <a:pPr lvl="1" eaLnBrk="1" fontAlgn="auto" hangingPunct="1">
              <a:lnSpc>
                <a:spcPct val="90000"/>
              </a:lnSpc>
              <a:spcAft>
                <a:spcPts val="0"/>
              </a:spcAft>
              <a:buFont typeface="Arial" pitchFamily="34" charset="0"/>
              <a:buChar char="–"/>
              <a:defRPr/>
            </a:pPr>
            <a:r>
              <a:rPr lang="en-US" dirty="0"/>
              <a:t>Does Person A’s avoidance moderate: </a:t>
            </a:r>
          </a:p>
          <a:p>
            <a:pPr lvl="2" eaLnBrk="1" fontAlgn="auto" hangingPunct="1">
              <a:lnSpc>
                <a:spcPct val="90000"/>
              </a:lnSpc>
              <a:spcAft>
                <a:spcPts val="0"/>
              </a:spcAft>
              <a:buFont typeface="Arial" pitchFamily="34" charset="0"/>
              <a:buChar char="•"/>
              <a:defRPr/>
            </a:pPr>
            <a:r>
              <a:rPr lang="en-US" sz="2800" dirty="0"/>
              <a:t> Person A’s  satisfaction at time 0 (effect on the intercept)</a:t>
            </a:r>
          </a:p>
          <a:p>
            <a:pPr lvl="2" eaLnBrk="1" fontAlgn="auto" hangingPunct="1">
              <a:lnSpc>
                <a:spcPct val="90000"/>
              </a:lnSpc>
              <a:spcAft>
                <a:spcPts val="0"/>
              </a:spcAft>
              <a:buFont typeface="Arial" pitchFamily="34" charset="0"/>
              <a:buChar char="•"/>
              <a:defRPr/>
            </a:pPr>
            <a:r>
              <a:rPr lang="en-US" sz="2800" dirty="0"/>
              <a:t>Person A’s change in satisfaction? (effect on the slope)</a:t>
            </a:r>
          </a:p>
          <a:p>
            <a:pPr eaLnBrk="1" fontAlgn="auto" hangingPunct="1">
              <a:lnSpc>
                <a:spcPct val="90000"/>
              </a:lnSpc>
              <a:spcAft>
                <a:spcPts val="0"/>
              </a:spcAft>
              <a:buFont typeface="Arial" pitchFamily="34" charset="0"/>
              <a:buChar char="•"/>
              <a:defRPr/>
            </a:pPr>
            <a:r>
              <a:rPr lang="en-US" sz="2800" b="1" dirty="0" smtClean="0"/>
              <a:t>Partner Effects </a:t>
            </a:r>
            <a:endParaRPr lang="en-US" sz="2800" b="1" dirty="0"/>
          </a:p>
          <a:p>
            <a:pPr lvl="1" eaLnBrk="1" fontAlgn="auto" hangingPunct="1">
              <a:lnSpc>
                <a:spcPct val="90000"/>
              </a:lnSpc>
              <a:spcAft>
                <a:spcPts val="0"/>
              </a:spcAft>
              <a:buFont typeface="Arial" pitchFamily="34" charset="0"/>
              <a:buChar char="–"/>
              <a:defRPr/>
            </a:pPr>
            <a:r>
              <a:rPr lang="en-US" dirty="0"/>
              <a:t>Does Person A’s avoidance moderate: </a:t>
            </a:r>
          </a:p>
          <a:p>
            <a:pPr lvl="2" eaLnBrk="1" fontAlgn="auto" hangingPunct="1">
              <a:lnSpc>
                <a:spcPct val="90000"/>
              </a:lnSpc>
              <a:spcAft>
                <a:spcPts val="0"/>
              </a:spcAft>
              <a:buFont typeface="Arial" pitchFamily="34" charset="0"/>
              <a:buChar char="•"/>
              <a:defRPr/>
            </a:pPr>
            <a:r>
              <a:rPr lang="en-US" sz="2800" dirty="0"/>
              <a:t>Person B’s  satisfaction at time 0 (effect on the intercept)</a:t>
            </a:r>
          </a:p>
          <a:p>
            <a:pPr lvl="2" eaLnBrk="1" fontAlgn="auto" hangingPunct="1">
              <a:lnSpc>
                <a:spcPct val="90000"/>
              </a:lnSpc>
              <a:spcAft>
                <a:spcPts val="0"/>
              </a:spcAft>
              <a:buFont typeface="Arial" pitchFamily="34" charset="0"/>
              <a:buChar char="•"/>
              <a:defRPr/>
            </a:pPr>
            <a:r>
              <a:rPr lang="en-US" sz="2800" dirty="0"/>
              <a:t>Person B’s change in satisfaction? (effect on the slope)</a:t>
            </a:r>
          </a:p>
          <a:p>
            <a:pPr eaLnBrk="1" fontAlgn="auto" hangingPunct="1">
              <a:lnSpc>
                <a:spcPct val="90000"/>
              </a:lnSpc>
              <a:spcAft>
                <a:spcPts val="0"/>
              </a:spcAft>
              <a:buFont typeface="Arial" pitchFamily="34" charset="0"/>
              <a:buChar char="•"/>
              <a:defRPr/>
            </a:pPr>
            <a:endParaRPr lang="en-US" sz="2000" dirty="0"/>
          </a:p>
          <a:p>
            <a:pPr eaLnBrk="1" fontAlgn="auto" hangingPunct="1">
              <a:lnSpc>
                <a:spcPct val="90000"/>
              </a:lnSpc>
              <a:spcAft>
                <a:spcPts val="0"/>
              </a:spcAft>
              <a:buFontTx/>
              <a:buNone/>
              <a:defRPr/>
            </a:pPr>
            <a:endParaRPr lang="en-US" sz="2000" b="1" dirty="0"/>
          </a:p>
        </p:txBody>
      </p:sp>
      <p:sp>
        <p:nvSpPr>
          <p:cNvPr id="4" name="Slide Number Placeholder 3"/>
          <p:cNvSpPr>
            <a:spLocks noGrp="1"/>
          </p:cNvSpPr>
          <p:nvPr>
            <p:ph type="sldNum" sz="quarter" idx="12"/>
          </p:nvPr>
        </p:nvSpPr>
        <p:spPr/>
        <p:txBody>
          <a:bodyPr/>
          <a:lstStyle/>
          <a:p>
            <a:pPr>
              <a:defRPr/>
            </a:pPr>
            <a:fld id="{721377EC-9A87-4311-92AF-FCF11C9244AA}" type="slidenum">
              <a:rPr lang="en-US"/>
              <a:pPr>
                <a:defRPr/>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p:nvPr>
        </p:nvSpPr>
        <p:spPr/>
        <p:txBody>
          <a:bodyPr/>
          <a:lstStyle/>
          <a:p>
            <a:r>
              <a:rPr lang="en-US" sz="4000" dirty="0" smtClean="0"/>
              <a:t>Actor and Partner Attachment Avoidance As Moderators</a:t>
            </a:r>
          </a:p>
        </p:txBody>
      </p:sp>
      <p:sp>
        <p:nvSpPr>
          <p:cNvPr id="72706" name="Rectangle 3"/>
          <p:cNvSpPr>
            <a:spLocks noGrp="1" noChangeArrowheads="1"/>
          </p:cNvSpPr>
          <p:nvPr>
            <p:ph type="body" idx="1"/>
          </p:nvPr>
        </p:nvSpPr>
        <p:spPr>
          <a:xfrm>
            <a:off x="457200" y="1600200"/>
            <a:ext cx="8686800" cy="4525963"/>
          </a:xfrm>
        </p:spPr>
        <p:txBody>
          <a:bodyPr/>
          <a:lstStyle/>
          <a:p>
            <a:pPr>
              <a:lnSpc>
                <a:spcPct val="80000"/>
              </a:lnSpc>
            </a:pPr>
            <a:r>
              <a:rPr lang="en-US" sz="1600" b="1" dirty="0" err="1" smtClean="0"/>
              <a:t>CAAvoid</a:t>
            </a:r>
            <a:r>
              <a:rPr lang="en-US" sz="1600" b="1" dirty="0" smtClean="0"/>
              <a:t> is centered actor attachment avoidance</a:t>
            </a:r>
          </a:p>
          <a:p>
            <a:pPr>
              <a:lnSpc>
                <a:spcPct val="80000"/>
              </a:lnSpc>
            </a:pPr>
            <a:r>
              <a:rPr lang="en-US" sz="1600" b="1" dirty="0" err="1" smtClean="0"/>
              <a:t>CPAvoid</a:t>
            </a:r>
            <a:r>
              <a:rPr lang="en-US" sz="1600" b="1" dirty="0" smtClean="0"/>
              <a:t> is centered partner attachment avoidance </a:t>
            </a:r>
          </a:p>
          <a:p>
            <a:pPr>
              <a:lnSpc>
                <a:spcPct val="80000"/>
              </a:lnSpc>
              <a:buFont typeface="Arial" charset="0"/>
              <a:buNone/>
            </a:pPr>
            <a:endParaRPr lang="en-US" sz="1600" b="1" dirty="0" smtClean="0"/>
          </a:p>
          <a:p>
            <a:pPr>
              <a:lnSpc>
                <a:spcPct val="80000"/>
              </a:lnSpc>
              <a:buFont typeface="Arial" charset="0"/>
              <a:buNone/>
            </a:pPr>
            <a:r>
              <a:rPr lang="en-US" sz="1600" b="1" dirty="0" smtClean="0"/>
              <a:t>MIXED</a:t>
            </a:r>
          </a:p>
          <a:p>
            <a:pPr>
              <a:lnSpc>
                <a:spcPct val="80000"/>
              </a:lnSpc>
              <a:buFont typeface="Arial" charset="0"/>
              <a:buNone/>
            </a:pPr>
            <a:r>
              <a:rPr lang="en-US" sz="1600" b="1" dirty="0" smtClean="0"/>
              <a:t>  ASATISF  WITH MAN WOMAN TIME </a:t>
            </a:r>
            <a:r>
              <a:rPr lang="en-US" sz="1600" b="1" dirty="0" err="1" smtClean="0"/>
              <a:t>CAAvoid</a:t>
            </a:r>
            <a:r>
              <a:rPr lang="en-US" sz="1600" b="1" dirty="0" smtClean="0"/>
              <a:t> </a:t>
            </a:r>
            <a:r>
              <a:rPr lang="en-US" sz="1600" b="1" dirty="0" err="1" smtClean="0"/>
              <a:t>CPAvoid</a:t>
            </a:r>
            <a:r>
              <a:rPr lang="en-US" sz="1600" b="1" dirty="0" smtClean="0"/>
              <a:t> BY Gender</a:t>
            </a:r>
          </a:p>
          <a:p>
            <a:pPr>
              <a:lnSpc>
                <a:spcPct val="80000"/>
              </a:lnSpc>
              <a:buFont typeface="Arial" charset="0"/>
              <a:buNone/>
            </a:pPr>
            <a:r>
              <a:rPr lang="en-US" sz="1600" b="1" dirty="0" smtClean="0"/>
              <a:t>  /FIXED = GENDER TIME*GENDER    </a:t>
            </a:r>
            <a:r>
              <a:rPr lang="en-US" sz="1600" b="1" dirty="0" err="1" smtClean="0"/>
              <a:t>CAAvoid</a:t>
            </a:r>
            <a:r>
              <a:rPr lang="en-US" sz="1600" b="1" dirty="0" smtClean="0"/>
              <a:t>*GENDER </a:t>
            </a:r>
            <a:r>
              <a:rPr lang="en-US" sz="1600" b="1" dirty="0" err="1" smtClean="0"/>
              <a:t>CPAvoid</a:t>
            </a:r>
            <a:r>
              <a:rPr lang="en-US" sz="1600" b="1" dirty="0" smtClean="0"/>
              <a:t>*GENDER</a:t>
            </a:r>
          </a:p>
          <a:p>
            <a:pPr>
              <a:lnSpc>
                <a:spcPct val="80000"/>
              </a:lnSpc>
              <a:buFont typeface="Arial" charset="0"/>
              <a:buNone/>
            </a:pPr>
            <a:r>
              <a:rPr lang="en-US" sz="1600" b="1" dirty="0" smtClean="0"/>
              <a:t>  </a:t>
            </a:r>
            <a:r>
              <a:rPr lang="en-US" sz="1600" b="1" dirty="0" err="1" smtClean="0"/>
              <a:t>CAAvoid</a:t>
            </a:r>
            <a:r>
              <a:rPr lang="en-US" sz="1600" b="1" dirty="0" smtClean="0"/>
              <a:t>*GENDER*TIME  </a:t>
            </a:r>
            <a:r>
              <a:rPr lang="en-US" sz="1600" b="1" dirty="0" err="1" smtClean="0"/>
              <a:t>CPAvoid</a:t>
            </a:r>
            <a:r>
              <a:rPr lang="en-US" sz="1600" b="1" dirty="0" smtClean="0"/>
              <a:t>*GENDER*TIME  | NOINT </a:t>
            </a:r>
          </a:p>
          <a:p>
            <a:pPr>
              <a:lnSpc>
                <a:spcPct val="80000"/>
              </a:lnSpc>
              <a:buFont typeface="Arial" charset="0"/>
              <a:buNone/>
            </a:pPr>
            <a:r>
              <a:rPr lang="en-US" sz="1600" b="1" dirty="0" smtClean="0"/>
              <a:t>  </a:t>
            </a:r>
            <a:r>
              <a:rPr lang="en-US" sz="1600" b="1" dirty="0" smtClean="0">
                <a:solidFill>
                  <a:schemeClr val="accent1"/>
                </a:solidFill>
              </a:rPr>
              <a:t>/TEST 'Main Effect for Gender' Gender  -1 1 </a:t>
            </a:r>
          </a:p>
          <a:p>
            <a:pPr>
              <a:lnSpc>
                <a:spcPct val="80000"/>
              </a:lnSpc>
              <a:buFont typeface="Arial" charset="0"/>
              <a:buNone/>
            </a:pPr>
            <a:r>
              <a:rPr lang="en-US" sz="1600" b="1" dirty="0" smtClean="0">
                <a:solidFill>
                  <a:schemeClr val="accent1"/>
                </a:solidFill>
              </a:rPr>
              <a:t>  /TEST 'Interaction Effect for Time by Gender' Gender*Time  -1  1  </a:t>
            </a:r>
          </a:p>
          <a:p>
            <a:pPr>
              <a:lnSpc>
                <a:spcPct val="80000"/>
              </a:lnSpc>
              <a:buFont typeface="Arial" charset="0"/>
              <a:buNone/>
            </a:pPr>
            <a:r>
              <a:rPr lang="en-US" sz="1600" b="1" dirty="0" smtClean="0">
                <a:solidFill>
                  <a:schemeClr val="accent1"/>
                </a:solidFill>
              </a:rPr>
              <a:t>  /TEST 'Interaction of Gender with Actor Avoidance'  </a:t>
            </a:r>
            <a:r>
              <a:rPr lang="en-US" sz="1600" b="1" dirty="0" err="1" smtClean="0">
                <a:solidFill>
                  <a:schemeClr val="accent1"/>
                </a:solidFill>
              </a:rPr>
              <a:t>CAAvoid</a:t>
            </a:r>
            <a:r>
              <a:rPr lang="en-US" sz="1600" b="1" dirty="0" smtClean="0">
                <a:solidFill>
                  <a:schemeClr val="accent1"/>
                </a:solidFill>
              </a:rPr>
              <a:t>*GENDER  -1  1 </a:t>
            </a:r>
          </a:p>
          <a:p>
            <a:pPr>
              <a:lnSpc>
                <a:spcPct val="80000"/>
              </a:lnSpc>
              <a:buFont typeface="Arial" charset="0"/>
              <a:buNone/>
            </a:pPr>
            <a:r>
              <a:rPr lang="en-US" sz="1600" b="1" dirty="0" smtClean="0">
                <a:solidFill>
                  <a:schemeClr val="accent1"/>
                </a:solidFill>
              </a:rPr>
              <a:t>  /TEST 'Interaction of Gender with Partner Avoidance'  </a:t>
            </a:r>
            <a:r>
              <a:rPr lang="en-US" sz="1600" b="1" dirty="0" err="1" smtClean="0">
                <a:solidFill>
                  <a:schemeClr val="accent1"/>
                </a:solidFill>
              </a:rPr>
              <a:t>CPAvoid</a:t>
            </a:r>
            <a:r>
              <a:rPr lang="en-US" sz="1600" b="1" dirty="0" smtClean="0">
                <a:solidFill>
                  <a:schemeClr val="accent1"/>
                </a:solidFill>
              </a:rPr>
              <a:t>*GENDER  -1  1 </a:t>
            </a:r>
          </a:p>
          <a:p>
            <a:pPr>
              <a:lnSpc>
                <a:spcPct val="80000"/>
              </a:lnSpc>
              <a:buFont typeface="Arial" charset="0"/>
              <a:buNone/>
            </a:pPr>
            <a:r>
              <a:rPr lang="en-US" sz="1600" b="1" dirty="0" smtClean="0">
                <a:solidFill>
                  <a:schemeClr val="accent1"/>
                </a:solidFill>
              </a:rPr>
              <a:t>  /TEST 'Interaction of Gender with Actor Avoidance with Time'  </a:t>
            </a:r>
            <a:r>
              <a:rPr lang="en-US" sz="1600" b="1" dirty="0" err="1" smtClean="0">
                <a:solidFill>
                  <a:schemeClr val="accent1"/>
                </a:solidFill>
              </a:rPr>
              <a:t>CAAvoid</a:t>
            </a:r>
            <a:r>
              <a:rPr lang="en-US" sz="1600" b="1" dirty="0" smtClean="0">
                <a:solidFill>
                  <a:schemeClr val="accent1"/>
                </a:solidFill>
              </a:rPr>
              <a:t>*GENDER*Time -1  1 </a:t>
            </a:r>
          </a:p>
          <a:p>
            <a:pPr>
              <a:lnSpc>
                <a:spcPct val="80000"/>
              </a:lnSpc>
              <a:buFont typeface="Arial" charset="0"/>
              <a:buNone/>
            </a:pPr>
            <a:r>
              <a:rPr lang="en-US" sz="1600" b="1" dirty="0" smtClean="0">
                <a:solidFill>
                  <a:schemeClr val="accent1"/>
                </a:solidFill>
              </a:rPr>
              <a:t>  /TEST 'Interaction of Gender with Partner Avoidance with Time'  </a:t>
            </a:r>
            <a:r>
              <a:rPr lang="en-US" sz="1600" b="1" dirty="0" err="1" smtClean="0">
                <a:solidFill>
                  <a:schemeClr val="accent1"/>
                </a:solidFill>
              </a:rPr>
              <a:t>CPAvoid</a:t>
            </a:r>
            <a:r>
              <a:rPr lang="en-US" sz="1600" b="1" dirty="0" smtClean="0">
                <a:solidFill>
                  <a:schemeClr val="accent1"/>
                </a:solidFill>
              </a:rPr>
              <a:t>*GENDER*Time  -1  1 </a:t>
            </a:r>
          </a:p>
          <a:p>
            <a:pPr>
              <a:lnSpc>
                <a:spcPct val="80000"/>
              </a:lnSpc>
              <a:buFont typeface="Arial" charset="0"/>
              <a:buNone/>
            </a:pPr>
            <a:r>
              <a:rPr lang="en-US" sz="1600" b="1" dirty="0" smtClean="0"/>
              <a:t>  /PRINT = SOLUTION TESTCOV   </a:t>
            </a:r>
          </a:p>
          <a:p>
            <a:pPr>
              <a:lnSpc>
                <a:spcPct val="80000"/>
              </a:lnSpc>
              <a:buFont typeface="Arial" charset="0"/>
              <a:buNone/>
            </a:pPr>
            <a:r>
              <a:rPr lang="en-US" sz="1600" b="1" dirty="0" smtClean="0"/>
              <a:t>  /CRITERIA = MXSTEP(25) </a:t>
            </a:r>
          </a:p>
          <a:p>
            <a:pPr>
              <a:lnSpc>
                <a:spcPct val="80000"/>
              </a:lnSpc>
              <a:buFont typeface="Arial" charset="0"/>
              <a:buNone/>
            </a:pPr>
            <a:r>
              <a:rPr lang="en-US" sz="1600" b="1" dirty="0" smtClean="0"/>
              <a:t>  /RANDOM MAN WOMAN TIME*MAN TIME*WOMAN  | SUBJECT(DYADID) COVTYPE(UNR) </a:t>
            </a:r>
          </a:p>
          <a:p>
            <a:pPr>
              <a:lnSpc>
                <a:spcPct val="80000"/>
              </a:lnSpc>
              <a:buFont typeface="Arial" charset="0"/>
              <a:buNone/>
            </a:pPr>
            <a:r>
              <a:rPr lang="en-US" sz="1600" b="1" dirty="0" smtClean="0"/>
              <a:t>  /REPEATED = PERSON | SUBJECT(DYADID*DAY) COVTYPE(CSH) .</a:t>
            </a:r>
          </a:p>
          <a:p>
            <a:pPr>
              <a:lnSpc>
                <a:spcPct val="80000"/>
              </a:lnSpc>
              <a:buFontTx/>
              <a:buNone/>
            </a:pPr>
            <a:endParaRPr lang="en-US" sz="1600" dirty="0" smtClean="0"/>
          </a:p>
        </p:txBody>
      </p:sp>
      <p:sp>
        <p:nvSpPr>
          <p:cNvPr id="4" name="Slide Number Placeholder 3"/>
          <p:cNvSpPr>
            <a:spLocks noGrp="1"/>
          </p:cNvSpPr>
          <p:nvPr>
            <p:ph type="sldNum" sz="quarter" idx="12"/>
          </p:nvPr>
        </p:nvSpPr>
        <p:spPr/>
        <p:txBody>
          <a:bodyPr/>
          <a:lstStyle/>
          <a:p>
            <a:pPr>
              <a:defRPr/>
            </a:pPr>
            <a:fld id="{C1EECB03-211B-478F-8A7A-79CB61FD0ECC}" type="slidenum">
              <a:rPr lang="en-US" smtClean="0"/>
              <a:pPr>
                <a:defRPr/>
              </a:pPr>
              <a:t>35</a:t>
            </a:fld>
            <a:endParaRPr lang="en-US"/>
          </a:p>
        </p:txBody>
      </p:sp>
      <p:sp>
        <p:nvSpPr>
          <p:cNvPr id="72708" name="Text Box 5"/>
          <p:cNvSpPr txBox="1">
            <a:spLocks noChangeArrowheads="1"/>
          </p:cNvSpPr>
          <p:nvPr/>
        </p:nvSpPr>
        <p:spPr bwMode="auto">
          <a:xfrm>
            <a:off x="609600" y="5943600"/>
            <a:ext cx="7162800" cy="366713"/>
          </a:xfrm>
          <a:prstGeom prst="rect">
            <a:avLst/>
          </a:prstGeom>
          <a:noFill/>
          <a:ln w="9525">
            <a:noFill/>
            <a:miter lim="800000"/>
            <a:headEnd/>
            <a:tailEnd/>
          </a:ln>
        </p:spPr>
        <p:txBody>
          <a:bodyPr>
            <a:spAutoFit/>
          </a:bodyPr>
          <a:lstStyle/>
          <a:p>
            <a:pPr>
              <a:spcBef>
                <a:spcPct val="50000"/>
              </a:spcBef>
            </a:pPr>
            <a:r>
              <a:rPr lang="en-US">
                <a:solidFill>
                  <a:schemeClr val="accent1"/>
                </a:solidFill>
              </a:rPr>
              <a:t>Syntax in Blue compares effects of men and women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p:txBody>
          <a:bodyPr/>
          <a:lstStyle/>
          <a:p>
            <a:pPr>
              <a:defRPr/>
            </a:pPr>
            <a:fld id="{90E72A14-98D3-4837-AA2C-D23AFC251100}" type="slidenum">
              <a:rPr lang="en-US" smtClean="0"/>
              <a:pPr>
                <a:defRPr/>
              </a:pPr>
              <a:t>36</a:t>
            </a:fld>
            <a:endParaRPr lang="en-US"/>
          </a:p>
        </p:txBody>
      </p:sp>
      <p:pic>
        <p:nvPicPr>
          <p:cNvPr id="74754" name="Picture 5"/>
          <p:cNvPicPr>
            <a:picLocks noChangeAspect="1" noChangeArrowheads="1"/>
          </p:cNvPicPr>
          <p:nvPr/>
        </p:nvPicPr>
        <p:blipFill>
          <a:blip r:embed="rId3" cstate="print"/>
          <a:srcRect/>
          <a:stretch>
            <a:fillRect/>
          </a:stretch>
        </p:blipFill>
        <p:spPr bwMode="auto">
          <a:xfrm>
            <a:off x="762000" y="1219200"/>
            <a:ext cx="7477125" cy="4291013"/>
          </a:xfrm>
          <a:prstGeom prst="rect">
            <a:avLst/>
          </a:prstGeom>
          <a:noFill/>
          <a:ln w="9525">
            <a:noFill/>
            <a:miter lim="800000"/>
            <a:headEnd/>
            <a:tailEnd/>
          </a:ln>
        </p:spPr>
      </p:pic>
      <p:sp>
        <p:nvSpPr>
          <p:cNvPr id="74755" name="Text Box 6"/>
          <p:cNvSpPr txBox="1">
            <a:spLocks noChangeArrowheads="1"/>
          </p:cNvSpPr>
          <p:nvPr/>
        </p:nvSpPr>
        <p:spPr bwMode="auto">
          <a:xfrm>
            <a:off x="609600" y="5791200"/>
            <a:ext cx="7239000" cy="366713"/>
          </a:xfrm>
          <a:prstGeom prst="rect">
            <a:avLst/>
          </a:prstGeom>
          <a:noFill/>
          <a:ln w="9525">
            <a:noFill/>
            <a:miter lim="800000"/>
            <a:headEnd/>
            <a:tailEnd/>
          </a:ln>
        </p:spPr>
        <p:txBody>
          <a:bodyPr>
            <a:spAutoFit/>
          </a:bodyPr>
          <a:lstStyle/>
          <a:p>
            <a:pPr>
              <a:spcBef>
                <a:spcPct val="50000"/>
              </a:spcBef>
            </a:pPr>
            <a:r>
              <a:rPr lang="en-US"/>
              <a:t>Note that separate effects are provided for women and men</a:t>
            </a:r>
          </a:p>
        </p:txBody>
      </p:sp>
      <p:sp>
        <p:nvSpPr>
          <p:cNvPr id="74756" name="Rectangle 7"/>
          <p:cNvSpPr>
            <a:spLocks noGrp="1"/>
          </p:cNvSpPr>
          <p:nvPr>
            <p:ph type="title" idx="4294967295"/>
          </p:nvPr>
        </p:nvSpPr>
        <p:spPr/>
        <p:txBody>
          <a:bodyPr/>
          <a:lstStyle/>
          <a:p>
            <a:r>
              <a:rPr lang="en-US" smtClean="0"/>
              <a:t>SPSS Output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p:cNvSpPr>
          <p:nvPr>
            <p:ph type="title" idx="4294967295"/>
          </p:nvPr>
        </p:nvSpPr>
        <p:spPr/>
        <p:txBody>
          <a:bodyPr/>
          <a:lstStyle/>
          <a:p>
            <a:r>
              <a:rPr lang="en-US" smtClean="0"/>
              <a:t>SPSS Comparisons</a:t>
            </a:r>
          </a:p>
        </p:txBody>
      </p:sp>
      <p:pic>
        <p:nvPicPr>
          <p:cNvPr id="76802" name="Picture 6"/>
          <p:cNvPicPr>
            <a:picLocks noChangeAspect="1" noChangeArrowheads="1"/>
          </p:cNvPicPr>
          <p:nvPr/>
        </p:nvPicPr>
        <p:blipFill>
          <a:blip r:embed="rId2" cstate="print"/>
          <a:srcRect/>
          <a:stretch>
            <a:fillRect/>
          </a:stretch>
        </p:blipFill>
        <p:spPr bwMode="auto">
          <a:xfrm>
            <a:off x="914400" y="4800600"/>
            <a:ext cx="6362700" cy="1304925"/>
          </a:xfrm>
          <a:prstGeom prst="rect">
            <a:avLst/>
          </a:prstGeom>
          <a:noFill/>
          <a:ln w="9525">
            <a:noFill/>
            <a:miter lim="800000"/>
            <a:headEnd/>
            <a:tailEnd/>
          </a:ln>
        </p:spPr>
      </p:pic>
      <p:sp>
        <p:nvSpPr>
          <p:cNvPr id="76803" name="Text Box 7"/>
          <p:cNvSpPr txBox="1">
            <a:spLocks noChangeArrowheads="1"/>
          </p:cNvSpPr>
          <p:nvPr/>
        </p:nvSpPr>
        <p:spPr bwMode="auto">
          <a:xfrm>
            <a:off x="990600" y="2514600"/>
            <a:ext cx="6477000" cy="366713"/>
          </a:xfrm>
          <a:prstGeom prst="rect">
            <a:avLst/>
          </a:prstGeom>
          <a:noFill/>
          <a:ln w="9525">
            <a:noFill/>
            <a:miter lim="800000"/>
            <a:headEnd/>
            <a:tailEnd/>
          </a:ln>
        </p:spPr>
        <p:txBody>
          <a:bodyPr>
            <a:spAutoFit/>
          </a:bodyPr>
          <a:lstStyle/>
          <a:p>
            <a:pPr>
              <a:spcBef>
                <a:spcPct val="50000"/>
              </a:spcBef>
            </a:pPr>
            <a:r>
              <a:rPr lang="en-US"/>
              <a:t>Women have significantly higher intercepts than men</a:t>
            </a:r>
          </a:p>
        </p:txBody>
      </p:sp>
      <p:pic>
        <p:nvPicPr>
          <p:cNvPr id="76804" name="Picture 9"/>
          <p:cNvPicPr>
            <a:picLocks noGrp="1" noChangeAspect="1" noChangeArrowheads="1"/>
          </p:cNvPicPr>
          <p:nvPr>
            <p:ph type="body" idx="4294967295"/>
          </p:nvPr>
        </p:nvPicPr>
        <p:blipFill>
          <a:blip r:embed="rId3" cstate="print"/>
          <a:srcRect/>
          <a:stretch>
            <a:fillRect/>
          </a:stretch>
        </p:blipFill>
        <p:spPr>
          <a:xfrm>
            <a:off x="914400" y="1219200"/>
            <a:ext cx="6362700" cy="1304925"/>
          </a:xfrm>
        </p:spPr>
      </p:pic>
      <p:pic>
        <p:nvPicPr>
          <p:cNvPr id="76805" name="Picture 10"/>
          <p:cNvPicPr>
            <a:picLocks noChangeAspect="1" noChangeArrowheads="1"/>
          </p:cNvPicPr>
          <p:nvPr/>
        </p:nvPicPr>
        <p:blipFill>
          <a:blip r:embed="rId4" cstate="print"/>
          <a:srcRect/>
          <a:stretch>
            <a:fillRect/>
          </a:stretch>
        </p:blipFill>
        <p:spPr bwMode="auto">
          <a:xfrm>
            <a:off x="914400" y="2895600"/>
            <a:ext cx="6362700" cy="1304925"/>
          </a:xfrm>
          <a:prstGeom prst="rect">
            <a:avLst/>
          </a:prstGeom>
          <a:noFill/>
          <a:ln w="9525">
            <a:noFill/>
            <a:miter lim="800000"/>
            <a:headEnd/>
            <a:tailEnd/>
          </a:ln>
        </p:spPr>
      </p:pic>
      <p:sp>
        <p:nvSpPr>
          <p:cNvPr id="76806" name="Text Box 11"/>
          <p:cNvSpPr txBox="1">
            <a:spLocks noChangeArrowheads="1"/>
          </p:cNvSpPr>
          <p:nvPr/>
        </p:nvSpPr>
        <p:spPr bwMode="auto">
          <a:xfrm>
            <a:off x="990600" y="4267200"/>
            <a:ext cx="6477000" cy="641350"/>
          </a:xfrm>
          <a:prstGeom prst="rect">
            <a:avLst/>
          </a:prstGeom>
          <a:noFill/>
          <a:ln w="9525">
            <a:noFill/>
            <a:miter lim="800000"/>
            <a:headEnd/>
            <a:tailEnd/>
          </a:ln>
        </p:spPr>
        <p:txBody>
          <a:bodyPr>
            <a:spAutoFit/>
          </a:bodyPr>
          <a:lstStyle/>
          <a:p>
            <a:pPr>
              <a:spcBef>
                <a:spcPct val="50000"/>
              </a:spcBef>
            </a:pPr>
            <a:r>
              <a:rPr lang="en-US"/>
              <a:t>Men have steeper, more positive rate of change (not significant)</a:t>
            </a:r>
          </a:p>
        </p:txBody>
      </p:sp>
      <p:sp>
        <p:nvSpPr>
          <p:cNvPr id="76807" name="Text Box 13"/>
          <p:cNvSpPr txBox="1">
            <a:spLocks noChangeArrowheads="1"/>
          </p:cNvSpPr>
          <p:nvPr/>
        </p:nvSpPr>
        <p:spPr bwMode="auto">
          <a:xfrm>
            <a:off x="914400" y="6172200"/>
            <a:ext cx="7162800" cy="646331"/>
          </a:xfrm>
          <a:prstGeom prst="rect">
            <a:avLst/>
          </a:prstGeom>
          <a:noFill/>
          <a:ln w="9525">
            <a:noFill/>
            <a:miter lim="800000"/>
            <a:headEnd/>
            <a:tailEnd/>
          </a:ln>
        </p:spPr>
        <p:txBody>
          <a:bodyPr wrap="square">
            <a:spAutoFit/>
          </a:bodyPr>
          <a:lstStyle/>
          <a:p>
            <a:pPr>
              <a:spcBef>
                <a:spcPct val="50000"/>
              </a:spcBef>
            </a:pPr>
            <a:r>
              <a:rPr lang="en-US" dirty="0"/>
              <a:t>The negative effect of actor </a:t>
            </a:r>
            <a:r>
              <a:rPr lang="en-US" dirty="0" err="1" smtClean="0"/>
              <a:t>Actor</a:t>
            </a:r>
            <a:r>
              <a:rPr lang="en-US" dirty="0" smtClean="0"/>
              <a:t> Avoidance (AA) on </a:t>
            </a:r>
            <a:r>
              <a:rPr lang="en-US" dirty="0"/>
              <a:t>satisfaction is bigger for men than for women (but not significant)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p:cNvSpPr>
          <p:nvPr>
            <p:ph type="title" idx="4294967295"/>
          </p:nvPr>
        </p:nvSpPr>
        <p:spPr/>
        <p:txBody>
          <a:bodyPr/>
          <a:lstStyle/>
          <a:p>
            <a:r>
              <a:rPr lang="en-US" smtClean="0"/>
              <a:t>SPSS Comparisons Continued</a:t>
            </a:r>
          </a:p>
        </p:txBody>
      </p:sp>
      <p:pic>
        <p:nvPicPr>
          <p:cNvPr id="77826" name="Picture 4"/>
          <p:cNvPicPr>
            <a:picLocks noGrp="1" noChangeAspect="1" noChangeArrowheads="1"/>
          </p:cNvPicPr>
          <p:nvPr>
            <p:ph type="body" idx="4294967295"/>
          </p:nvPr>
        </p:nvPicPr>
        <p:blipFill>
          <a:blip r:embed="rId2" cstate="print"/>
          <a:srcRect/>
          <a:stretch>
            <a:fillRect/>
          </a:stretch>
        </p:blipFill>
        <p:spPr>
          <a:xfrm>
            <a:off x="914400" y="1219200"/>
            <a:ext cx="6362700" cy="1304925"/>
          </a:xfrm>
        </p:spPr>
      </p:pic>
      <p:pic>
        <p:nvPicPr>
          <p:cNvPr id="77827" name="Picture 5"/>
          <p:cNvPicPr>
            <a:picLocks noChangeAspect="1" noChangeArrowheads="1"/>
          </p:cNvPicPr>
          <p:nvPr/>
        </p:nvPicPr>
        <p:blipFill>
          <a:blip r:embed="rId3" cstate="print"/>
          <a:srcRect/>
          <a:stretch>
            <a:fillRect/>
          </a:stretch>
        </p:blipFill>
        <p:spPr bwMode="auto">
          <a:xfrm>
            <a:off x="914400" y="3048000"/>
            <a:ext cx="6362700" cy="1304925"/>
          </a:xfrm>
          <a:prstGeom prst="rect">
            <a:avLst/>
          </a:prstGeom>
          <a:noFill/>
          <a:ln w="9525">
            <a:noFill/>
            <a:miter lim="800000"/>
            <a:headEnd/>
            <a:tailEnd/>
          </a:ln>
        </p:spPr>
      </p:pic>
      <p:pic>
        <p:nvPicPr>
          <p:cNvPr id="77828" name="Picture 6"/>
          <p:cNvPicPr>
            <a:picLocks noChangeAspect="1" noChangeArrowheads="1"/>
          </p:cNvPicPr>
          <p:nvPr/>
        </p:nvPicPr>
        <p:blipFill>
          <a:blip r:embed="rId4" cstate="print"/>
          <a:srcRect/>
          <a:stretch>
            <a:fillRect/>
          </a:stretch>
        </p:blipFill>
        <p:spPr bwMode="auto">
          <a:xfrm>
            <a:off x="914400" y="5029200"/>
            <a:ext cx="6362700" cy="1304925"/>
          </a:xfrm>
          <a:prstGeom prst="rect">
            <a:avLst/>
          </a:prstGeom>
          <a:noFill/>
          <a:ln w="9525">
            <a:noFill/>
            <a:miter lim="800000"/>
            <a:headEnd/>
            <a:tailEnd/>
          </a:ln>
        </p:spPr>
      </p:pic>
      <p:sp>
        <p:nvSpPr>
          <p:cNvPr id="77829" name="Text Box 7"/>
          <p:cNvSpPr txBox="1">
            <a:spLocks noChangeArrowheads="1"/>
          </p:cNvSpPr>
          <p:nvPr/>
        </p:nvSpPr>
        <p:spPr bwMode="auto">
          <a:xfrm>
            <a:off x="990600" y="2514600"/>
            <a:ext cx="6477000" cy="581025"/>
          </a:xfrm>
          <a:prstGeom prst="rect">
            <a:avLst/>
          </a:prstGeom>
          <a:noFill/>
          <a:ln w="9525">
            <a:noFill/>
            <a:miter lim="800000"/>
            <a:headEnd/>
            <a:tailEnd/>
          </a:ln>
        </p:spPr>
        <p:txBody>
          <a:bodyPr>
            <a:spAutoFit/>
          </a:bodyPr>
          <a:lstStyle/>
          <a:p>
            <a:pPr>
              <a:spcBef>
                <a:spcPct val="50000"/>
              </a:spcBef>
            </a:pPr>
            <a:r>
              <a:rPr lang="en-US" sz="1600"/>
              <a:t>The negative effect of partner AA on satisfaction is bigger for women than for men (but not significant)</a:t>
            </a:r>
          </a:p>
        </p:txBody>
      </p:sp>
      <p:sp>
        <p:nvSpPr>
          <p:cNvPr id="77830" name="Text Box 8"/>
          <p:cNvSpPr txBox="1">
            <a:spLocks noChangeArrowheads="1"/>
          </p:cNvSpPr>
          <p:nvPr/>
        </p:nvSpPr>
        <p:spPr bwMode="auto">
          <a:xfrm>
            <a:off x="914400" y="4267200"/>
            <a:ext cx="6934200" cy="825500"/>
          </a:xfrm>
          <a:prstGeom prst="rect">
            <a:avLst/>
          </a:prstGeom>
          <a:noFill/>
          <a:ln w="9525">
            <a:noFill/>
            <a:miter lim="800000"/>
            <a:headEnd/>
            <a:tailEnd/>
          </a:ln>
        </p:spPr>
        <p:txBody>
          <a:bodyPr>
            <a:spAutoFit/>
          </a:bodyPr>
          <a:lstStyle/>
          <a:p>
            <a:pPr>
              <a:spcBef>
                <a:spcPct val="50000"/>
              </a:spcBef>
            </a:pPr>
            <a:r>
              <a:rPr lang="en-US" sz="1600"/>
              <a:t>The effect of Actor AA on women’s rate of change is negative, and the effect of Actor AA on men’s rate of change is positive, but they are not significantly different from each other</a:t>
            </a:r>
          </a:p>
        </p:txBody>
      </p:sp>
      <p:sp>
        <p:nvSpPr>
          <p:cNvPr id="77831" name="Text Box 9"/>
          <p:cNvSpPr txBox="1">
            <a:spLocks noChangeArrowheads="1"/>
          </p:cNvSpPr>
          <p:nvPr/>
        </p:nvSpPr>
        <p:spPr bwMode="auto">
          <a:xfrm>
            <a:off x="762000" y="6216650"/>
            <a:ext cx="7696200" cy="581025"/>
          </a:xfrm>
          <a:prstGeom prst="rect">
            <a:avLst/>
          </a:prstGeom>
          <a:noFill/>
          <a:ln w="9525">
            <a:noFill/>
            <a:miter lim="800000"/>
            <a:headEnd/>
            <a:tailEnd/>
          </a:ln>
        </p:spPr>
        <p:txBody>
          <a:bodyPr>
            <a:spAutoFit/>
          </a:bodyPr>
          <a:lstStyle/>
          <a:p>
            <a:pPr>
              <a:spcBef>
                <a:spcPct val="50000"/>
              </a:spcBef>
            </a:pPr>
            <a:r>
              <a:rPr lang="en-US" sz="1600"/>
              <a:t>Partner AA has a more positive effect on women’s rate of change than on men’s, but not significantly so.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p:cNvSpPr>
          <p:nvPr>
            <p:ph type="title" idx="4294967295"/>
          </p:nvPr>
        </p:nvSpPr>
        <p:spPr/>
        <p:txBody>
          <a:bodyPr/>
          <a:lstStyle/>
          <a:p>
            <a:r>
              <a:rPr lang="en-US" smtClean="0"/>
              <a:t>Examining Main effects</a:t>
            </a:r>
          </a:p>
        </p:txBody>
      </p:sp>
      <p:sp>
        <p:nvSpPr>
          <p:cNvPr id="78850" name="Rectangle 3"/>
          <p:cNvSpPr>
            <a:spLocks noGrp="1"/>
          </p:cNvSpPr>
          <p:nvPr>
            <p:ph type="body" idx="4294967295"/>
          </p:nvPr>
        </p:nvSpPr>
        <p:spPr/>
        <p:txBody>
          <a:bodyPr/>
          <a:lstStyle/>
          <a:p>
            <a:r>
              <a:rPr lang="en-US" smtClean="0"/>
              <a:t>Examine main effects of actor and partner avoidance</a:t>
            </a:r>
          </a:p>
          <a:p>
            <a:r>
              <a:rPr lang="en-US" smtClean="0"/>
              <a:t>Interactions of actor and partner avoidance with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6"/>
          <p:cNvSpPr>
            <a:spLocks noGrp="1" noChangeArrowheads="1"/>
          </p:cNvSpPr>
          <p:nvPr>
            <p:ph type="title"/>
          </p:nvPr>
        </p:nvSpPr>
        <p:spPr/>
        <p:txBody>
          <a:bodyPr/>
          <a:lstStyle/>
          <a:p>
            <a:pPr eaLnBrk="1" hangingPunct="1"/>
            <a:r>
              <a:rPr lang="en-US" smtClean="0"/>
              <a:t>Growth Curve Model</a:t>
            </a:r>
          </a:p>
        </p:txBody>
      </p:sp>
      <p:sp>
        <p:nvSpPr>
          <p:cNvPr id="21506" name="TextBox 4"/>
          <p:cNvSpPr txBox="1">
            <a:spLocks noChangeArrowheads="1"/>
          </p:cNvSpPr>
          <p:nvPr/>
        </p:nvSpPr>
        <p:spPr bwMode="auto">
          <a:xfrm>
            <a:off x="3505200" y="5257800"/>
            <a:ext cx="1981200" cy="396875"/>
          </a:xfrm>
          <a:prstGeom prst="rect">
            <a:avLst/>
          </a:prstGeom>
          <a:noFill/>
          <a:ln w="9525">
            <a:noFill/>
            <a:miter lim="800000"/>
            <a:headEnd/>
            <a:tailEnd/>
          </a:ln>
        </p:spPr>
        <p:txBody>
          <a:bodyPr>
            <a:spAutoFit/>
          </a:bodyPr>
          <a:lstStyle/>
          <a:p>
            <a:r>
              <a:rPr lang="en-US" sz="2000">
                <a:latin typeface="Lucida Sans Unicode" pitchFamily="34" charset="0"/>
              </a:rPr>
              <a:t>    </a:t>
            </a:r>
          </a:p>
        </p:txBody>
      </p:sp>
      <p:sp>
        <p:nvSpPr>
          <p:cNvPr id="21507" name="TextBox 5"/>
          <p:cNvSpPr txBox="1">
            <a:spLocks noChangeArrowheads="1"/>
          </p:cNvSpPr>
          <p:nvPr/>
        </p:nvSpPr>
        <p:spPr bwMode="auto">
          <a:xfrm rot="-5400000">
            <a:off x="-53975" y="2759075"/>
            <a:ext cx="1620838" cy="369888"/>
          </a:xfrm>
          <a:prstGeom prst="rect">
            <a:avLst/>
          </a:prstGeom>
          <a:noFill/>
          <a:ln w="9525">
            <a:noFill/>
            <a:miter lim="800000"/>
            <a:headEnd/>
            <a:tailEnd/>
          </a:ln>
        </p:spPr>
        <p:txBody>
          <a:bodyPr>
            <a:spAutoFit/>
          </a:bodyPr>
          <a:lstStyle/>
          <a:p>
            <a:endParaRPr lang="en-US">
              <a:latin typeface="Lucida Sans Unicode" pitchFamily="34" charset="0"/>
            </a:endParaRPr>
          </a:p>
        </p:txBody>
      </p:sp>
      <p:pic>
        <p:nvPicPr>
          <p:cNvPr id="21508" name="Picture 7"/>
          <p:cNvPicPr>
            <a:picLocks noChangeAspect="1" noChangeArrowheads="1"/>
          </p:cNvPicPr>
          <p:nvPr/>
        </p:nvPicPr>
        <p:blipFill>
          <a:blip r:embed="rId2" cstate="print"/>
          <a:srcRect/>
          <a:stretch>
            <a:fillRect/>
          </a:stretch>
        </p:blipFill>
        <p:spPr bwMode="auto">
          <a:xfrm>
            <a:off x="228600" y="1878013"/>
            <a:ext cx="8001000" cy="4735512"/>
          </a:xfrm>
          <a:prstGeom prst="rect">
            <a:avLst/>
          </a:prstGeom>
          <a:noFill/>
          <a:ln w="9525">
            <a:noFill/>
            <a:miter lim="800000"/>
            <a:headEnd/>
            <a:tailEnd/>
          </a:ln>
        </p:spPr>
      </p:pic>
      <p:sp>
        <p:nvSpPr>
          <p:cNvPr id="21509" name="Line 8"/>
          <p:cNvSpPr>
            <a:spLocks noChangeShapeType="1"/>
          </p:cNvSpPr>
          <p:nvPr/>
        </p:nvSpPr>
        <p:spPr bwMode="auto">
          <a:xfrm flipV="1">
            <a:off x="1676400" y="2971800"/>
            <a:ext cx="5562600" cy="1295400"/>
          </a:xfrm>
          <a:prstGeom prst="line">
            <a:avLst/>
          </a:prstGeom>
          <a:noFill/>
          <a:ln w="63500">
            <a:solidFill>
              <a:schemeClr val="tx1"/>
            </a:solidFill>
            <a:round/>
            <a:headEnd/>
            <a:tailEnd/>
          </a:ln>
        </p:spPr>
        <p:txBody>
          <a:bodyPr/>
          <a:lstStyle/>
          <a:p>
            <a:endParaRPr lang="en-US"/>
          </a:p>
        </p:txBody>
      </p:sp>
      <p:sp>
        <p:nvSpPr>
          <p:cNvPr id="7" name="Slide Number Placeholder 6"/>
          <p:cNvSpPr>
            <a:spLocks noGrp="1"/>
          </p:cNvSpPr>
          <p:nvPr>
            <p:ph type="sldNum" sz="quarter" idx="12"/>
          </p:nvPr>
        </p:nvSpPr>
        <p:spPr/>
        <p:txBody>
          <a:bodyPr/>
          <a:lstStyle/>
          <a:p>
            <a:pPr>
              <a:defRPr/>
            </a:pPr>
            <a:fld id="{1942706D-1ADD-44B8-A59F-BC4183C7E172}" type="slidenum">
              <a:rPr lang="en-US"/>
              <a:pPr>
                <a:defRPr/>
              </a:pPr>
              <a:t>4</a:t>
            </a:fld>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p:cNvSpPr>
          <p:nvPr>
            <p:ph type="title" idx="4294967295"/>
          </p:nvPr>
        </p:nvSpPr>
        <p:spPr/>
        <p:txBody>
          <a:bodyPr/>
          <a:lstStyle/>
          <a:p>
            <a:r>
              <a:rPr lang="en-US" smtClean="0"/>
              <a:t>Syntax for Tests of Main Effects</a:t>
            </a:r>
          </a:p>
        </p:txBody>
      </p:sp>
      <p:sp>
        <p:nvSpPr>
          <p:cNvPr id="79874" name="Rectangle 3"/>
          <p:cNvSpPr>
            <a:spLocks noGrp="1"/>
          </p:cNvSpPr>
          <p:nvPr>
            <p:ph type="body" idx="4294967295"/>
          </p:nvPr>
        </p:nvSpPr>
        <p:spPr/>
        <p:txBody>
          <a:bodyPr/>
          <a:lstStyle/>
          <a:p>
            <a:pPr>
              <a:buFont typeface="Arial" charset="0"/>
              <a:buNone/>
            </a:pPr>
            <a:r>
              <a:rPr lang="en-US" sz="1600" smtClean="0"/>
              <a:t>MIXED</a:t>
            </a:r>
          </a:p>
          <a:p>
            <a:pPr>
              <a:buFont typeface="Arial" charset="0"/>
              <a:buNone/>
            </a:pPr>
            <a:r>
              <a:rPr lang="en-US" sz="1600" smtClean="0"/>
              <a:t>  ASATISF  WITH MAN WOMAN TIME CAAvoid CPAvoid BY Gender</a:t>
            </a:r>
          </a:p>
          <a:p>
            <a:pPr>
              <a:buFont typeface="Arial" charset="0"/>
              <a:buNone/>
            </a:pPr>
            <a:r>
              <a:rPr lang="en-US" sz="1600" smtClean="0"/>
              <a:t>  /FIXED = GENDER TIME*GENDER    CAAvoid*GENDER CPAvoid*GENDER</a:t>
            </a:r>
          </a:p>
          <a:p>
            <a:pPr>
              <a:buFont typeface="Arial" charset="0"/>
              <a:buNone/>
            </a:pPr>
            <a:r>
              <a:rPr lang="en-US" sz="1600" smtClean="0"/>
              <a:t>  CAAvoid*GENDER*TIME  CPAvoid*GENDER*TIME  | NOINT </a:t>
            </a:r>
          </a:p>
          <a:p>
            <a:pPr>
              <a:buFont typeface="Arial" charset="0"/>
              <a:buNone/>
            </a:pPr>
            <a:r>
              <a:rPr lang="en-US" sz="1600" smtClean="0"/>
              <a:t> /TEST 'Intercept main effect' Gender  .5 .5</a:t>
            </a:r>
          </a:p>
          <a:p>
            <a:pPr>
              <a:buFont typeface="Arial" charset="0"/>
              <a:buNone/>
            </a:pPr>
            <a:r>
              <a:rPr lang="en-US" sz="1600" smtClean="0"/>
              <a:t> /TEST 'Main effect of Time' Gender*Time  .5 .5</a:t>
            </a:r>
          </a:p>
          <a:p>
            <a:pPr>
              <a:buFont typeface="Arial" charset="0"/>
              <a:buNone/>
            </a:pPr>
            <a:r>
              <a:rPr lang="en-US" sz="1600" smtClean="0"/>
              <a:t> /TEST 'Main effect of Actor Avoidance'  CAAvoid*GENDER  .5 .5</a:t>
            </a:r>
          </a:p>
          <a:p>
            <a:pPr>
              <a:buFont typeface="Arial" charset="0"/>
              <a:buNone/>
            </a:pPr>
            <a:r>
              <a:rPr lang="en-US" sz="1600" smtClean="0"/>
              <a:t> /TEST 'Main effect of Partner Avoidance'  CPAvoid*GENDER  .5 .5</a:t>
            </a:r>
          </a:p>
          <a:p>
            <a:pPr>
              <a:buFont typeface="Arial" charset="0"/>
              <a:buNone/>
            </a:pPr>
            <a:r>
              <a:rPr lang="en-US" sz="1600" smtClean="0"/>
              <a:t> /TEST 'Interaction of Actor Avoidance with Time'  CAAvoid*GENDER*Time  .5 .5</a:t>
            </a:r>
          </a:p>
          <a:p>
            <a:pPr>
              <a:buFont typeface="Arial" charset="0"/>
              <a:buNone/>
            </a:pPr>
            <a:r>
              <a:rPr lang="en-US" sz="1600" smtClean="0"/>
              <a:t> /TEST 'Interaction of Partner Avoidance with Time'  CPAvoid*GENDER*Time  .5 .5</a:t>
            </a:r>
          </a:p>
          <a:p>
            <a:pPr>
              <a:buFont typeface="Arial" charset="0"/>
              <a:buNone/>
            </a:pPr>
            <a:r>
              <a:rPr lang="en-US" sz="1600" smtClean="0"/>
              <a:t>  /PRINT = SOLUTION TESTCOV</a:t>
            </a:r>
          </a:p>
          <a:p>
            <a:pPr>
              <a:buFont typeface="Arial" charset="0"/>
              <a:buNone/>
            </a:pPr>
            <a:r>
              <a:rPr lang="en-US" sz="1600" smtClean="0"/>
              <a:t>  /CRITERIA = MXSTEP(25) </a:t>
            </a:r>
          </a:p>
          <a:p>
            <a:pPr>
              <a:buFont typeface="Arial" charset="0"/>
              <a:buNone/>
            </a:pPr>
            <a:r>
              <a:rPr lang="en-US" sz="1600" smtClean="0"/>
              <a:t>  /RANDOM MAN WOMAN TIME*MAN TIME*WOMAN  | SUBJECT(DYADID) COVTYPE(UNR) </a:t>
            </a:r>
          </a:p>
          <a:p>
            <a:pPr>
              <a:buFont typeface="Arial" charset="0"/>
              <a:buNone/>
            </a:pPr>
            <a:r>
              <a:rPr lang="en-US" sz="1600" smtClean="0"/>
              <a:t>  /REPEATED = PERSON | SUBJECT(DYADID*DAY) COVTYPE(CSH)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ontent Placeholder 1"/>
          <p:cNvSpPr>
            <a:spLocks noGrp="1"/>
          </p:cNvSpPr>
          <p:nvPr>
            <p:ph idx="4294967295"/>
          </p:nvPr>
        </p:nvSpPr>
        <p:spPr/>
        <p:txBody>
          <a:bodyPr/>
          <a:lstStyle/>
          <a:p>
            <a:pPr eaLnBrk="1" hangingPunct="1">
              <a:lnSpc>
                <a:spcPct val="90000"/>
              </a:lnSpc>
            </a:pPr>
            <a:r>
              <a:rPr lang="en-US" sz="3000" smtClean="0"/>
              <a:t>Recall that with over time data, there are repeated observations for each person.</a:t>
            </a:r>
          </a:p>
          <a:p>
            <a:pPr eaLnBrk="1" hangingPunct="1">
              <a:lnSpc>
                <a:spcPct val="90000"/>
              </a:lnSpc>
            </a:pPr>
            <a:r>
              <a:rPr lang="en-US" sz="3000" smtClean="0"/>
              <a:t>Data have hierarchical structure:  Repeated observations (i.e., time points) are nested within individuals:</a:t>
            </a:r>
          </a:p>
          <a:p>
            <a:pPr lvl="1" eaLnBrk="1" hangingPunct="1">
              <a:lnSpc>
                <a:spcPct val="90000"/>
              </a:lnSpc>
            </a:pPr>
            <a:r>
              <a:rPr lang="en-US" sz="2600" smtClean="0"/>
              <a:t>Upper-level unit: person</a:t>
            </a:r>
          </a:p>
          <a:p>
            <a:pPr lvl="1" eaLnBrk="1" hangingPunct="1">
              <a:lnSpc>
                <a:spcPct val="90000"/>
              </a:lnSpc>
            </a:pPr>
            <a:r>
              <a:rPr lang="en-US" sz="2600" smtClean="0"/>
              <a:t>Lower-level unit: occasion</a:t>
            </a:r>
          </a:p>
          <a:p>
            <a:pPr eaLnBrk="1" hangingPunct="1">
              <a:lnSpc>
                <a:spcPct val="90000"/>
              </a:lnSpc>
            </a:pPr>
            <a:r>
              <a:rPr lang="en-US" sz="3000" smtClean="0"/>
              <a:t>Begin with data from only one person in the dyad (the men)</a:t>
            </a:r>
          </a:p>
          <a:p>
            <a:pPr eaLnBrk="1" hangingPunct="1">
              <a:lnSpc>
                <a:spcPct val="90000"/>
              </a:lnSpc>
              <a:buFontTx/>
              <a:buNone/>
            </a:pPr>
            <a:endParaRPr lang="en-US" sz="3000" smtClean="0"/>
          </a:p>
        </p:txBody>
      </p:sp>
      <p:sp>
        <p:nvSpPr>
          <p:cNvPr id="3" name="Title 2"/>
          <p:cNvSpPr>
            <a:spLocks noGrp="1"/>
          </p:cNvSpPr>
          <p:nvPr>
            <p:ph type="title" idx="4294967295"/>
          </p:nvPr>
        </p:nvSpPr>
        <p:spPr/>
        <p:txBody>
          <a:bodyPr rtlCol="0">
            <a:normAutofit/>
            <a:scene3d>
              <a:camera prst="orthographicFront"/>
              <a:lightRig rig="soft" dir="t"/>
            </a:scene3d>
            <a:sp3d prstMaterial="softEdge">
              <a:bevelT w="25400" h="25400"/>
            </a:sp3d>
          </a:bodyPr>
          <a:lstStyle/>
          <a:p>
            <a:pPr eaLnBrk="1" fontAlgn="auto" hangingPunct="1">
              <a:spcAft>
                <a:spcPts val="0"/>
              </a:spcAft>
              <a:defRPr/>
            </a:pPr>
            <a:r>
              <a:rPr lang="en-US" sz="4100" b="1" dirty="0">
                <a:effectLst>
                  <a:outerShdw blurRad="31750" dist="25400" dir="5400000" algn="tl" rotWithShape="0">
                    <a:srgbClr val="000000">
                      <a:alpha val="25000"/>
                    </a:srgbClr>
                  </a:outerShdw>
                </a:effectLst>
              </a:rPr>
              <a:t>MLM &amp; Individual </a:t>
            </a:r>
            <a:r>
              <a:rPr lang="en-US" sz="4100" b="1" dirty="0" smtClean="0">
                <a:effectLst>
                  <a:outerShdw blurRad="31750" dist="25400" dir="5400000" algn="tl" rotWithShape="0">
                    <a:srgbClr val="000000">
                      <a:alpha val="25000"/>
                    </a:srgbClr>
                  </a:outerShdw>
                </a:effectLst>
              </a:rPr>
              <a:t>Growth Models</a:t>
            </a:r>
            <a:endParaRPr lang="en-US" sz="4100" b="1" dirty="0">
              <a:effectLst>
                <a:outerShdw blurRad="31750" dist="25400" dir="5400000" algn="tl" rotWithShape="0">
                  <a:srgbClr val="000000">
                    <a:alpha val="25000"/>
                  </a:srgbClr>
                </a:outerShdw>
              </a:effectLst>
            </a:endParaRPr>
          </a:p>
        </p:txBody>
      </p:sp>
      <p:sp>
        <p:nvSpPr>
          <p:cNvPr id="4" name="Slide Number Placeholder 3"/>
          <p:cNvSpPr>
            <a:spLocks noGrp="1"/>
          </p:cNvSpPr>
          <p:nvPr>
            <p:ph type="sldNum" sz="quarter" idx="4294967295"/>
          </p:nvPr>
        </p:nvSpPr>
        <p:spPr/>
        <p:txBody>
          <a:bodyPr/>
          <a:lstStyle/>
          <a:p>
            <a:pPr>
              <a:defRPr/>
            </a:pPr>
            <a:fld id="{CD6BD354-3973-404C-ACA4-4A39D7635C84}" type="slidenum">
              <a:rPr lang="en-US"/>
              <a:pPr>
                <a:defRPr/>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a:spLocks noGrp="1" noChangeArrowheads="1"/>
          </p:cNvSpPr>
          <p:nvPr>
            <p:ph idx="4294967295"/>
          </p:nvPr>
        </p:nvSpPr>
        <p:spPr>
          <a:xfrm>
            <a:off x="457200" y="1371600"/>
            <a:ext cx="8229600" cy="4525963"/>
          </a:xfrm>
        </p:spPr>
        <p:txBody>
          <a:bodyPr/>
          <a:lstStyle/>
          <a:p>
            <a:pPr eaLnBrk="1" hangingPunct="1"/>
            <a:r>
              <a:rPr lang="en-US" sz="2000" smtClean="0"/>
              <a:t>The intercept refers to the predicted score when time equals zero.</a:t>
            </a:r>
          </a:p>
          <a:p>
            <a:pPr eaLnBrk="1" hangingPunct="1"/>
            <a:r>
              <a:rPr lang="en-US" sz="2000" smtClean="0"/>
              <a:t>Thus, the scaling of time affects the intercept’s meaning.</a:t>
            </a:r>
          </a:p>
          <a:p>
            <a:pPr eaLnBrk="1" hangingPunct="1"/>
            <a:r>
              <a:rPr lang="en-US" sz="2000" smtClean="0"/>
              <a:t>Some common options for modeling the intercept </a:t>
            </a:r>
          </a:p>
          <a:p>
            <a:pPr lvl="1" eaLnBrk="1" hangingPunct="1"/>
            <a:r>
              <a:rPr lang="en-US" sz="2000" smtClean="0"/>
              <a:t>Initial measurement (the usual option)</a:t>
            </a:r>
          </a:p>
          <a:p>
            <a:pPr lvl="1" eaLnBrk="1" hangingPunct="1"/>
            <a:r>
              <a:rPr lang="en-US" sz="2000" smtClean="0"/>
              <a:t>Study midpoint</a:t>
            </a:r>
          </a:p>
          <a:p>
            <a:pPr lvl="1" eaLnBrk="1" hangingPunct="1"/>
            <a:r>
              <a:rPr lang="en-US" sz="2000" smtClean="0"/>
              <a:t>Time of intervention</a:t>
            </a:r>
          </a:p>
          <a:p>
            <a:pPr lvl="1" eaLnBrk="1" hangingPunct="1"/>
            <a:r>
              <a:rPr lang="en-US" sz="2000" smtClean="0"/>
              <a:t>Study endpoint </a:t>
            </a:r>
          </a:p>
          <a:p>
            <a:pPr lvl="2" eaLnBrk="1" hangingPunct="1"/>
            <a:r>
              <a:rPr lang="en-US" sz="2000" smtClean="0"/>
              <a:t>In the Kashy data set, 7.5 is subtracted off of each time since there are 14 time points</a:t>
            </a:r>
          </a:p>
          <a:p>
            <a:pPr eaLnBrk="1" hangingPunct="1"/>
            <a:r>
              <a:rPr lang="en-US" sz="2000" smtClean="0"/>
              <a:t>Time might be uniquely scaled for the dyad</a:t>
            </a:r>
          </a:p>
          <a:p>
            <a:pPr lvl="1" eaLnBrk="1" hangingPunct="1"/>
            <a:r>
              <a:rPr lang="en-US" sz="2000" smtClean="0"/>
              <a:t>Age of first child</a:t>
            </a:r>
          </a:p>
          <a:p>
            <a:pPr lvl="1" eaLnBrk="1" hangingPunct="1"/>
            <a:r>
              <a:rPr lang="en-US" sz="2000" smtClean="0"/>
              <a:t>Time since married</a:t>
            </a:r>
          </a:p>
          <a:p>
            <a:pPr lvl="1" eaLnBrk="1" hangingPunct="1"/>
            <a:r>
              <a:rPr lang="en-US" sz="2000" smtClean="0"/>
              <a:t>Time since diagnosed</a:t>
            </a:r>
          </a:p>
          <a:p>
            <a:pPr lvl="1" eaLnBrk="1" hangingPunct="1"/>
            <a:r>
              <a:rPr lang="en-US" sz="2000" smtClean="0"/>
              <a:t>Time before breakup</a:t>
            </a:r>
          </a:p>
        </p:txBody>
      </p:sp>
      <p:sp>
        <p:nvSpPr>
          <p:cNvPr id="23554" name="Slide Number Placeholder 4"/>
          <p:cNvSpPr txBox="1">
            <a:spLocks noGrp="1"/>
          </p:cNvSpPr>
          <p:nvPr/>
        </p:nvSpPr>
        <p:spPr bwMode="auto">
          <a:xfrm>
            <a:off x="8647113" y="6408738"/>
            <a:ext cx="366712" cy="365125"/>
          </a:xfrm>
          <a:prstGeom prst="rect">
            <a:avLst/>
          </a:prstGeom>
          <a:noFill/>
          <a:ln w="9525">
            <a:noFill/>
            <a:miter lim="800000"/>
            <a:headEnd/>
            <a:tailEnd/>
          </a:ln>
        </p:spPr>
        <p:txBody>
          <a:bodyPr anchor="b"/>
          <a:lstStyle/>
          <a:p>
            <a:pPr algn="r"/>
            <a:fld id="{A90DB012-FBAD-42AC-A0FE-51FB4FDFE953}" type="slidenum">
              <a:rPr lang="en-US" sz="1000">
                <a:latin typeface="Calibri" pitchFamily="34" charset="0"/>
              </a:rPr>
              <a:pPr algn="r"/>
              <a:t>6</a:t>
            </a:fld>
            <a:endParaRPr lang="en-US" sz="1000">
              <a:latin typeface="Calibri" pitchFamily="34" charset="0"/>
            </a:endParaRPr>
          </a:p>
        </p:txBody>
      </p:sp>
      <p:sp>
        <p:nvSpPr>
          <p:cNvPr id="93186" name="Rectangle 2"/>
          <p:cNvSpPr>
            <a:spLocks noGrp="1" noChangeArrowheads="1"/>
          </p:cNvSpPr>
          <p:nvPr>
            <p:ph type="title" idx="4294967295"/>
          </p:nvPr>
        </p:nvSpPr>
        <p:spPr/>
        <p:txBody>
          <a:bodyPr rtlCol="0">
            <a:normAutofit fontScale="90000"/>
            <a:scene3d>
              <a:camera prst="orthographicFront"/>
              <a:lightRig rig="soft" dir="t"/>
            </a:scene3d>
            <a:sp3d prstMaterial="softEdge">
              <a:bevelT w="25400" h="25400"/>
            </a:sp3d>
          </a:bodyPr>
          <a:lstStyle/>
          <a:p>
            <a:pPr algn="l" eaLnBrk="1" fontAlgn="auto" hangingPunct="1">
              <a:spcAft>
                <a:spcPts val="0"/>
              </a:spcAft>
              <a:defRPr/>
            </a:pPr>
            <a:r>
              <a:rPr lang="en-US" sz="4100" b="1" dirty="0">
                <a:effectLst>
                  <a:outerShdw blurRad="31750" dist="25400" dir="5400000" algn="tl" rotWithShape="0">
                    <a:srgbClr val="000000">
                      <a:alpha val="25000"/>
                    </a:srgbClr>
                  </a:outerShdw>
                </a:effectLst>
              </a:rPr>
              <a:t>Defining Time Zero for Growth Models</a:t>
            </a:r>
          </a:p>
        </p:txBody>
      </p:sp>
      <p:sp>
        <p:nvSpPr>
          <p:cNvPr id="5" name="Slide Number Placeholder 4"/>
          <p:cNvSpPr>
            <a:spLocks noGrp="1"/>
          </p:cNvSpPr>
          <p:nvPr>
            <p:ph type="sldNum" sz="quarter" idx="4294967295"/>
          </p:nvPr>
        </p:nvSpPr>
        <p:spPr/>
        <p:txBody>
          <a:bodyPr/>
          <a:lstStyle/>
          <a:p>
            <a:pPr>
              <a:defRPr/>
            </a:pPr>
            <a:fld id="{2819DA5B-70FD-4300-A1BB-4419A4316F41}" type="slidenum">
              <a:rPr lang="en-US"/>
              <a:pPr>
                <a:defRPr/>
              </a:pPr>
              <a:t>6</a:t>
            </a:fld>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Content Placeholder 1"/>
          <p:cNvSpPr>
            <a:spLocks noGrp="1"/>
          </p:cNvSpPr>
          <p:nvPr>
            <p:ph idx="4294967295"/>
          </p:nvPr>
        </p:nvSpPr>
        <p:spPr>
          <a:xfrm>
            <a:off x="304800" y="1481138"/>
            <a:ext cx="8839200" cy="4843462"/>
          </a:xfrm>
        </p:spPr>
        <p:txBody>
          <a:bodyPr/>
          <a:lstStyle/>
          <a:p>
            <a:pPr marL="365125" lvl="1" indent="-255588" eaLnBrk="1" hangingPunct="1">
              <a:lnSpc>
                <a:spcPct val="90000"/>
              </a:lnSpc>
              <a:spcBef>
                <a:spcPts val="400"/>
              </a:spcBef>
              <a:buSzPct val="68000"/>
              <a:buFont typeface="Wingdings 3" pitchFamily="18" charset="2"/>
              <a:buNone/>
            </a:pPr>
            <a:r>
              <a:rPr lang="en-US" sz="2400" b="1" smtClean="0"/>
              <a:t>FIXED EFFECTS EQUATION:</a:t>
            </a:r>
            <a:r>
              <a:rPr lang="en-US" sz="2400" smtClean="0"/>
              <a:t> </a:t>
            </a:r>
          </a:p>
          <a:p>
            <a:pPr marL="365125" lvl="1" indent="-255588" eaLnBrk="1" hangingPunct="1">
              <a:lnSpc>
                <a:spcPct val="90000"/>
              </a:lnSpc>
              <a:spcBef>
                <a:spcPts val="400"/>
              </a:spcBef>
              <a:buSzPct val="68000"/>
              <a:buFont typeface="Wingdings 3" pitchFamily="18" charset="2"/>
              <a:buNone/>
            </a:pPr>
            <a:endParaRPr lang="en-US" sz="2400" smtClean="0"/>
          </a:p>
          <a:p>
            <a:pPr marL="365125" lvl="1" indent="-255588" eaLnBrk="1" hangingPunct="1">
              <a:lnSpc>
                <a:spcPct val="90000"/>
              </a:lnSpc>
              <a:buFontTx/>
              <a:buNone/>
            </a:pPr>
            <a:r>
              <a:rPr lang="en-US" sz="2400" smtClean="0"/>
              <a:t>Satisfaction = intercept + slope(time) + error </a:t>
            </a:r>
          </a:p>
          <a:p>
            <a:pPr marL="365125" lvl="1" indent="-255588" eaLnBrk="1" hangingPunct="1">
              <a:lnSpc>
                <a:spcPct val="90000"/>
              </a:lnSpc>
              <a:buFontTx/>
              <a:buNone/>
            </a:pPr>
            <a:endParaRPr lang="en-US" sz="2400" smtClean="0"/>
          </a:p>
          <a:p>
            <a:pPr marL="365125" lvl="1" indent="-255588" eaLnBrk="1" hangingPunct="1">
              <a:lnSpc>
                <a:spcPct val="90000"/>
              </a:lnSpc>
            </a:pPr>
            <a:r>
              <a:rPr lang="en-US" sz="2400" smtClean="0"/>
              <a:t>Intercept = predicted Satisfaction score at the study midpoint (when time = 0)</a:t>
            </a:r>
          </a:p>
          <a:p>
            <a:pPr marL="365125" lvl="1" indent="-255588" eaLnBrk="1" hangingPunct="1">
              <a:lnSpc>
                <a:spcPct val="90000"/>
              </a:lnSpc>
            </a:pPr>
            <a:endParaRPr lang="en-US" sz="2000" smtClean="0"/>
          </a:p>
          <a:p>
            <a:pPr marL="365125" lvl="1" indent="-255588" eaLnBrk="1" hangingPunct="1">
              <a:lnSpc>
                <a:spcPct val="90000"/>
              </a:lnSpc>
            </a:pPr>
            <a:r>
              <a:rPr lang="en-US" sz="2400" smtClean="0"/>
              <a:t>Slope = the predicted change in satisfaction as time increases by 1 day</a:t>
            </a:r>
          </a:p>
          <a:p>
            <a:pPr lvl="3" eaLnBrk="1" hangingPunct="1">
              <a:lnSpc>
                <a:spcPct val="90000"/>
              </a:lnSpc>
            </a:pPr>
            <a:r>
              <a:rPr lang="en-US" smtClean="0"/>
              <a:t>If the main effect of time is positive then satisfaction is increasing over time and if it is negative then satisfaction is decreasing.</a:t>
            </a:r>
          </a:p>
          <a:p>
            <a:pPr lvl="3" eaLnBrk="1" hangingPunct="1">
              <a:lnSpc>
                <a:spcPct val="90000"/>
              </a:lnSpc>
            </a:pPr>
            <a:endParaRPr lang="en-US" smtClean="0"/>
          </a:p>
          <a:p>
            <a:pPr marL="365125" lvl="1" indent="-255588" eaLnBrk="1" hangingPunct="1">
              <a:lnSpc>
                <a:spcPct val="90000"/>
              </a:lnSpc>
            </a:pPr>
            <a:r>
              <a:rPr lang="en-US" sz="2400" smtClean="0"/>
              <a:t>Error =  the part of satisfaction that is not predicted by time.</a:t>
            </a:r>
          </a:p>
          <a:p>
            <a:pPr marL="365125" lvl="1" indent="-255588" eaLnBrk="1" hangingPunct="1">
              <a:lnSpc>
                <a:spcPct val="90000"/>
              </a:lnSpc>
              <a:buFontTx/>
              <a:buNone/>
            </a:pPr>
            <a:endParaRPr lang="en-US" sz="2000" smtClean="0"/>
          </a:p>
          <a:p>
            <a:pPr marL="365125" lvl="1" indent="-255588" eaLnBrk="1" hangingPunct="1">
              <a:lnSpc>
                <a:spcPct val="90000"/>
              </a:lnSpc>
            </a:pPr>
            <a:endParaRPr lang="en-US" sz="2000" smtClean="0"/>
          </a:p>
        </p:txBody>
      </p:sp>
      <p:sp>
        <p:nvSpPr>
          <p:cNvPr id="3" name="Title 2"/>
          <p:cNvSpPr>
            <a:spLocks noGrp="1"/>
          </p:cNvSpPr>
          <p:nvPr>
            <p:ph type="title" idx="4294967295"/>
          </p:nvPr>
        </p:nvSpPr>
        <p:spPr/>
        <p:txBody>
          <a:bodyPr rtlCol="0">
            <a:normAutofit/>
            <a:scene3d>
              <a:camera prst="orthographicFront"/>
              <a:lightRig rig="soft" dir="t"/>
            </a:scene3d>
            <a:sp3d prstMaterial="softEdge">
              <a:bevelT w="25400" h="25400"/>
            </a:sp3d>
          </a:bodyPr>
          <a:lstStyle/>
          <a:p>
            <a:pPr algn="l" eaLnBrk="1" fontAlgn="auto" hangingPunct="1">
              <a:spcAft>
                <a:spcPts val="0"/>
              </a:spcAft>
              <a:defRPr/>
            </a:pPr>
            <a:r>
              <a:rPr lang="en-US" sz="3200" b="1" dirty="0">
                <a:effectLst>
                  <a:outerShdw blurRad="31750" dist="25400" dir="5400000" algn="tl" rotWithShape="0">
                    <a:srgbClr val="000000">
                      <a:alpha val="25000"/>
                    </a:srgbClr>
                  </a:outerShdw>
                </a:effectLst>
              </a:rPr>
              <a:t>Example:  Men’s relationship satisfaction over a two-week period</a:t>
            </a:r>
          </a:p>
        </p:txBody>
      </p:sp>
      <p:sp>
        <p:nvSpPr>
          <p:cNvPr id="4" name="Slide Number Placeholder 3"/>
          <p:cNvSpPr>
            <a:spLocks noGrp="1"/>
          </p:cNvSpPr>
          <p:nvPr>
            <p:ph type="sldNum" sz="quarter" idx="4294967295"/>
          </p:nvPr>
        </p:nvSpPr>
        <p:spPr/>
        <p:txBody>
          <a:bodyPr/>
          <a:lstStyle/>
          <a:p>
            <a:pPr>
              <a:defRPr/>
            </a:pPr>
            <a:fld id="{8CE9E857-14A2-4B30-953F-55CF5CE30DFF}" type="slidenum">
              <a:rPr lang="en-US"/>
              <a:pPr>
                <a:defRPr/>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5"/>
          <p:cNvSpPr>
            <a:spLocks noGrp="1" noChangeArrowheads="1"/>
          </p:cNvSpPr>
          <p:nvPr>
            <p:ph type="title"/>
          </p:nvPr>
        </p:nvSpPr>
        <p:spPr/>
        <p:txBody>
          <a:bodyPr/>
          <a:lstStyle/>
          <a:p>
            <a:pPr eaLnBrk="1" hangingPunct="1"/>
            <a:r>
              <a:rPr lang="en-US" smtClean="0"/>
              <a:t>Random Effects</a:t>
            </a:r>
          </a:p>
        </p:txBody>
      </p:sp>
      <p:sp>
        <p:nvSpPr>
          <p:cNvPr id="2" name="Content Placeholder 1"/>
          <p:cNvSpPr>
            <a:spLocks noGrp="1"/>
          </p:cNvSpPr>
          <p:nvPr>
            <p:ph idx="4294967295"/>
          </p:nvPr>
        </p:nvSpPr>
        <p:spPr>
          <a:xfrm>
            <a:off x="533400" y="1524000"/>
            <a:ext cx="8229600" cy="4525963"/>
          </a:xfrm>
        </p:spPr>
        <p:txBody>
          <a:bodyPr rtlCol="0">
            <a:normAutofit lnSpcReduction="10000"/>
          </a:bodyPr>
          <a:lstStyle/>
          <a:p>
            <a:pPr eaLnBrk="1" fontAlgn="auto" hangingPunct="1">
              <a:lnSpc>
                <a:spcPct val="90000"/>
              </a:lnSpc>
              <a:spcAft>
                <a:spcPts val="0"/>
              </a:spcAft>
              <a:buClr>
                <a:schemeClr val="tx1"/>
              </a:buClr>
              <a:buFontTx/>
              <a:buNone/>
              <a:defRPr/>
            </a:pPr>
            <a:r>
              <a:rPr lang="en-US" sz="2800" dirty="0" smtClean="0"/>
              <a:t>Variance </a:t>
            </a:r>
            <a:r>
              <a:rPr lang="en-US" sz="2800" dirty="0"/>
              <a:t>of the intercepts</a:t>
            </a:r>
          </a:p>
          <a:p>
            <a:pPr lvl="1" eaLnBrk="1" fontAlgn="auto" hangingPunct="1">
              <a:lnSpc>
                <a:spcPct val="90000"/>
              </a:lnSpc>
              <a:spcAft>
                <a:spcPts val="0"/>
              </a:spcAft>
              <a:buFont typeface="Arial" pitchFamily="34" charset="0"/>
              <a:buChar char="–"/>
              <a:defRPr/>
            </a:pPr>
            <a:r>
              <a:rPr lang="en-US" dirty="0"/>
              <a:t> based on the variance of how much men vary in satisfaction at study midpoint</a:t>
            </a:r>
          </a:p>
          <a:p>
            <a:pPr eaLnBrk="1" fontAlgn="auto" hangingPunct="1">
              <a:lnSpc>
                <a:spcPct val="90000"/>
              </a:lnSpc>
              <a:spcAft>
                <a:spcPts val="0"/>
              </a:spcAft>
              <a:buFontTx/>
              <a:buNone/>
              <a:defRPr/>
            </a:pPr>
            <a:r>
              <a:rPr lang="en-US" sz="2800" dirty="0" smtClean="0"/>
              <a:t>Variance </a:t>
            </a:r>
            <a:r>
              <a:rPr lang="en-US" sz="2800" dirty="0"/>
              <a:t>of the slopes</a:t>
            </a:r>
          </a:p>
          <a:p>
            <a:pPr lvl="1" eaLnBrk="1" fontAlgn="auto" hangingPunct="1">
              <a:lnSpc>
                <a:spcPct val="90000"/>
              </a:lnSpc>
              <a:spcAft>
                <a:spcPts val="0"/>
              </a:spcAft>
              <a:buFont typeface="Arial" pitchFamily="34" charset="0"/>
              <a:buChar char="–"/>
              <a:defRPr/>
            </a:pPr>
            <a:r>
              <a:rPr lang="en-US" dirty="0"/>
              <a:t>How much men vary in their rate of linear change in satisfaction </a:t>
            </a:r>
          </a:p>
          <a:p>
            <a:pPr eaLnBrk="1" fontAlgn="auto" hangingPunct="1">
              <a:lnSpc>
                <a:spcPct val="90000"/>
              </a:lnSpc>
              <a:spcAft>
                <a:spcPts val="0"/>
              </a:spcAft>
              <a:buFontTx/>
              <a:buNone/>
              <a:defRPr/>
            </a:pPr>
            <a:r>
              <a:rPr lang="en-US" sz="2800" dirty="0" smtClean="0"/>
              <a:t>Covariance </a:t>
            </a:r>
            <a:r>
              <a:rPr lang="en-US" sz="2800" dirty="0"/>
              <a:t>between the intercept and </a:t>
            </a:r>
            <a:r>
              <a:rPr lang="en-US" sz="2800" dirty="0" smtClean="0"/>
              <a:t>slope </a:t>
            </a:r>
            <a:endParaRPr lang="en-US" sz="2800" dirty="0"/>
          </a:p>
          <a:p>
            <a:pPr lvl="1" eaLnBrk="1" fontAlgn="auto" hangingPunct="1">
              <a:lnSpc>
                <a:spcPct val="90000"/>
              </a:lnSpc>
              <a:spcAft>
                <a:spcPts val="0"/>
              </a:spcAft>
              <a:buFont typeface="Arial" pitchFamily="34" charset="0"/>
              <a:buChar char="–"/>
              <a:defRPr/>
            </a:pPr>
            <a:r>
              <a:rPr lang="en-US" dirty="0"/>
              <a:t>Do individuals who have higher satisfaction scores at the study midpoint change more rapidly (or slowly) than those with lower satisfaction scores at midpoint</a:t>
            </a:r>
            <a:r>
              <a:rPr lang="en-US" dirty="0" smtClean="0"/>
              <a:t>?</a:t>
            </a:r>
          </a:p>
          <a:p>
            <a:pPr lvl="1" eaLnBrk="1" fontAlgn="auto" hangingPunct="1">
              <a:lnSpc>
                <a:spcPct val="90000"/>
              </a:lnSpc>
              <a:spcAft>
                <a:spcPts val="0"/>
              </a:spcAft>
              <a:buFont typeface="Arial" pitchFamily="34" charset="0"/>
              <a:buChar char="–"/>
              <a:defRPr/>
            </a:pPr>
            <a:endParaRPr lang="en-US" dirty="0"/>
          </a:p>
          <a:p>
            <a:pPr eaLnBrk="1" fontAlgn="auto" hangingPunct="1">
              <a:lnSpc>
                <a:spcPct val="90000"/>
              </a:lnSpc>
              <a:spcAft>
                <a:spcPts val="0"/>
              </a:spcAft>
              <a:buFontTx/>
              <a:buNone/>
              <a:defRPr/>
            </a:pPr>
            <a:endParaRPr lang="en-US" sz="2800" dirty="0"/>
          </a:p>
        </p:txBody>
      </p:sp>
      <p:sp>
        <p:nvSpPr>
          <p:cNvPr id="4" name="Slide Number Placeholder 3"/>
          <p:cNvSpPr>
            <a:spLocks noGrp="1"/>
          </p:cNvSpPr>
          <p:nvPr>
            <p:ph type="sldNum" sz="quarter" idx="12"/>
          </p:nvPr>
        </p:nvSpPr>
        <p:spPr/>
        <p:txBody>
          <a:bodyPr/>
          <a:lstStyle/>
          <a:p>
            <a:pPr>
              <a:defRPr/>
            </a:pPr>
            <a:fld id="{501FA4B7-602C-41A1-8E88-C058D10F0D62}" type="slidenum">
              <a:rPr lang="en-US"/>
              <a:pPr>
                <a:defRPr/>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5"/>
          <p:cNvSpPr>
            <a:spLocks noGrp="1" noChangeArrowheads="1"/>
          </p:cNvSpPr>
          <p:nvPr>
            <p:ph type="title"/>
          </p:nvPr>
        </p:nvSpPr>
        <p:spPr/>
        <p:txBody>
          <a:bodyPr/>
          <a:lstStyle/>
          <a:p>
            <a:pPr eaLnBrk="1" hangingPunct="1"/>
            <a:r>
              <a:rPr lang="en-US" smtClean="0"/>
              <a:t>Choice of Time Zero</a:t>
            </a:r>
          </a:p>
        </p:txBody>
      </p:sp>
      <p:sp>
        <p:nvSpPr>
          <p:cNvPr id="28674" name="Content Placeholder 1"/>
          <p:cNvSpPr>
            <a:spLocks noGrp="1"/>
          </p:cNvSpPr>
          <p:nvPr>
            <p:ph idx="4294967295"/>
          </p:nvPr>
        </p:nvSpPr>
        <p:spPr>
          <a:xfrm>
            <a:off x="533400" y="1524000"/>
            <a:ext cx="8229600" cy="4525963"/>
          </a:xfrm>
        </p:spPr>
        <p:txBody>
          <a:bodyPr/>
          <a:lstStyle/>
          <a:p>
            <a:pPr eaLnBrk="1" hangingPunct="1"/>
            <a:r>
              <a:rPr lang="en-US" smtClean="0"/>
              <a:t>Affects (i.e., if time rescaled these values change) </a:t>
            </a:r>
          </a:p>
          <a:p>
            <a:pPr lvl="1" eaLnBrk="1" hangingPunct="1"/>
            <a:r>
              <a:rPr lang="en-US" sz="3200" smtClean="0"/>
              <a:t>average intercept value </a:t>
            </a:r>
          </a:p>
          <a:p>
            <a:pPr lvl="1" eaLnBrk="1" hangingPunct="1"/>
            <a:r>
              <a:rPr lang="en-US" sz="3200" smtClean="0"/>
              <a:t>variance of intercepts </a:t>
            </a:r>
          </a:p>
          <a:p>
            <a:pPr lvl="1" eaLnBrk="1" hangingPunct="1"/>
            <a:r>
              <a:rPr lang="en-US" sz="3200" smtClean="0"/>
              <a:t>covariance between intercepts and slopes  </a:t>
            </a:r>
          </a:p>
          <a:p>
            <a:pPr eaLnBrk="1" hangingPunct="1"/>
            <a:r>
              <a:rPr lang="en-US" smtClean="0"/>
              <a:t>Does not affect other fixed or random effects.</a:t>
            </a:r>
          </a:p>
          <a:p>
            <a:pPr eaLnBrk="1" hangingPunct="1">
              <a:lnSpc>
                <a:spcPct val="90000"/>
              </a:lnSpc>
              <a:buFontTx/>
              <a:buNone/>
            </a:pPr>
            <a:endParaRPr lang="en-US" smtClean="0"/>
          </a:p>
        </p:txBody>
      </p:sp>
      <p:sp>
        <p:nvSpPr>
          <p:cNvPr id="4" name="Slide Number Placeholder 3"/>
          <p:cNvSpPr>
            <a:spLocks noGrp="1"/>
          </p:cNvSpPr>
          <p:nvPr>
            <p:ph type="sldNum" sz="quarter" idx="12"/>
          </p:nvPr>
        </p:nvSpPr>
        <p:spPr/>
        <p:txBody>
          <a:bodyPr/>
          <a:lstStyle/>
          <a:p>
            <a:pPr>
              <a:defRPr/>
            </a:pPr>
            <a:fld id="{4FAFD6F6-57EC-4EDD-8583-E55947F2ADB0}" type="slidenum">
              <a:rPr lang="en-US"/>
              <a:pPr>
                <a:defRPr/>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2752</TotalTime>
  <Words>2491</Words>
  <Application>Microsoft Office PowerPoint</Application>
  <PresentationFormat>On-screen Show (4:3)</PresentationFormat>
  <Paragraphs>494</Paragraphs>
  <Slides>40</Slides>
  <Notes>23</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Growth Curve Models</vt:lpstr>
      <vt:lpstr>Growth Models - Overview</vt:lpstr>
      <vt:lpstr>Individual Growth Models</vt:lpstr>
      <vt:lpstr>Growth Curve Model</vt:lpstr>
      <vt:lpstr>MLM &amp; Individual Growth Models</vt:lpstr>
      <vt:lpstr>Defining Time Zero for Growth Models</vt:lpstr>
      <vt:lpstr>Example:  Men’s relationship satisfaction over a two-week period</vt:lpstr>
      <vt:lpstr>Random Effects</vt:lpstr>
      <vt:lpstr>Choice of Time Zero</vt:lpstr>
      <vt:lpstr>SPSS syntax for an Individual Growth Model</vt:lpstr>
      <vt:lpstr>SPSS Output Fixed Effects </vt:lpstr>
      <vt:lpstr>SPSS Output Random Effects</vt:lpstr>
      <vt:lpstr>Random Effects </vt:lpstr>
      <vt:lpstr>Adding Attachment Avoidance as a Moderator</vt:lpstr>
      <vt:lpstr>SPSS output</vt:lpstr>
      <vt:lpstr>Slopes for High and Low Avoidance</vt:lpstr>
      <vt:lpstr>Modeling Two Growth Curves</vt:lpstr>
      <vt:lpstr>Random Effects: Variances</vt:lpstr>
      <vt:lpstr>Random Effects: Within Person Correlations</vt:lpstr>
      <vt:lpstr>Four Between-person Correlations  </vt:lpstr>
      <vt:lpstr>Correlation of the Residuals</vt:lpstr>
      <vt:lpstr>Person Period Pairwise with Separate Slopes for Men and Women</vt:lpstr>
      <vt:lpstr>Separate Intercepts and Slopes for Men and Women </vt:lpstr>
      <vt:lpstr>Understanding the Syntax</vt:lpstr>
      <vt:lpstr>Specification of interdependence</vt:lpstr>
      <vt:lpstr>Specification of interdependence</vt:lpstr>
      <vt:lpstr>Results </vt:lpstr>
      <vt:lpstr>Interpreting the Output</vt:lpstr>
      <vt:lpstr>Random Effects: Variances  </vt:lpstr>
      <vt:lpstr>Error Variances  and Correlations</vt:lpstr>
      <vt:lpstr>PowerPoint Presentation</vt:lpstr>
      <vt:lpstr>Combining Fixed and Random Effects</vt:lpstr>
      <vt:lpstr>Why Random Effects Are Important</vt:lpstr>
      <vt:lpstr>Attachment Avoidance as a Moderator: Actor and Partner Effects </vt:lpstr>
      <vt:lpstr>Actor and Partner Attachment Avoidance As Moderators</vt:lpstr>
      <vt:lpstr>SPSS Output</vt:lpstr>
      <vt:lpstr>SPSS Comparisons</vt:lpstr>
      <vt:lpstr>SPSS Comparisons Continued</vt:lpstr>
      <vt:lpstr>Examining Main effects</vt:lpstr>
      <vt:lpstr>Syntax for Tests of Main Effects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Growth Models - Overview</dc:title>
  <dc:creator>Randi</dc:creator>
  <cp:lastModifiedBy>tessa</cp:lastModifiedBy>
  <cp:revision>55</cp:revision>
  <dcterms:created xsi:type="dcterms:W3CDTF">2011-05-09T20:01:15Z</dcterms:created>
  <dcterms:modified xsi:type="dcterms:W3CDTF">2014-05-24T19:25:14Z</dcterms:modified>
</cp:coreProperties>
</file>