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oleObject"/>
  <Default Extension="vml" ContentType="application/vnd.openxmlformats-officedocument.vmlDrawi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0"/>
  </p:notesMasterIdLst>
  <p:handoutMasterIdLst>
    <p:handoutMasterId r:id="rId41"/>
  </p:handoutMasterIdLst>
  <p:sldIdLst>
    <p:sldId id="286" r:id="rId2"/>
    <p:sldId id="290" r:id="rId3"/>
    <p:sldId id="291" r:id="rId4"/>
    <p:sldId id="264" r:id="rId5"/>
    <p:sldId id="284" r:id="rId6"/>
    <p:sldId id="265" r:id="rId7"/>
    <p:sldId id="266" r:id="rId8"/>
    <p:sldId id="267" r:id="rId9"/>
    <p:sldId id="295" r:id="rId10"/>
    <p:sldId id="302" r:id="rId11"/>
    <p:sldId id="312" r:id="rId12"/>
    <p:sldId id="313" r:id="rId13"/>
    <p:sldId id="316" r:id="rId14"/>
    <p:sldId id="320" r:id="rId15"/>
    <p:sldId id="327" r:id="rId16"/>
    <p:sldId id="401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8" r:id="rId28"/>
    <p:sldId id="400" r:id="rId29"/>
    <p:sldId id="402" r:id="rId30"/>
    <p:sldId id="403" r:id="rId31"/>
    <p:sldId id="404" r:id="rId32"/>
    <p:sldId id="405" r:id="rId33"/>
    <p:sldId id="406" r:id="rId34"/>
    <p:sldId id="407" r:id="rId35"/>
    <p:sldId id="410" r:id="rId36"/>
    <p:sldId id="408" r:id="rId37"/>
    <p:sldId id="409" r:id="rId38"/>
    <p:sldId id="411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/>
    <p:restoredTop sz="85688"/>
  </p:normalViewPr>
  <p:slideViewPr>
    <p:cSldViewPr>
      <p:cViewPr varScale="1">
        <p:scale>
          <a:sx n="80" d="100"/>
          <a:sy n="80" d="100"/>
        </p:scale>
        <p:origin x="100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1742" y="-91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4369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C1A3E43-E889-41AE-B969-38650D6D3819}" type="datetimeFigureOut">
              <a:rPr lang="en-US"/>
              <a:pPr>
                <a:defRPr/>
              </a:pPr>
              <a:t>4/23/20</a:t>
            </a:fld>
            <a:endParaRPr lang="en-US" dirty="0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5CEC38C-8AE3-4A43-B60E-FB8AE2D750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665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A5BA50-A869-45E4-A431-855D754C2EF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573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9E683C-51BA-4A34-9B60-5CEE98ECB196}" type="slidenum">
              <a:rPr lang="en-US" altLang="en-US" smtClean="0"/>
              <a:pPr eaLnBrk="1" hangingPunct="1"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74482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5216575-A5A0-4E8C-9C3A-4EE02AAAA6B3}" type="slidenum">
              <a:rPr lang="en-US" altLang="en-US" smtClean="0"/>
              <a:pPr eaLnBrk="1" hangingPunct="1"/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44027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E262577-13C4-47D0-A684-5F6713C64CAF}" type="slidenum">
              <a:rPr lang="en-US" altLang="en-US" smtClean="0"/>
              <a:pPr eaLnBrk="1" hangingPunct="1"/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829387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C9F2EA1-67FD-45F7-9E72-B26A2B34969B}" type="slidenum">
              <a:rPr lang="en-US" altLang="en-US" smtClean="0"/>
              <a:pPr eaLnBrk="1" hangingPunct="1"/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886621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EC38C-8AE3-4A43-B60E-FB8AE2D7505D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5816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Fit Linear Model Using Generalized Least Squares (GLS)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EC38C-8AE3-4A43-B60E-FB8AE2D7505D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0414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If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 you use the “*” sign, R automatically adds the main effects so you don’t need to specify them; you can use “:” to just get the interaction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Calibri" pitchFamily="34" charset="0"/>
              <a:ea typeface="+mn-ea"/>
              <a:cs typeface="+mn-cs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EC38C-8AE3-4A43-B60E-FB8AE2D7505D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651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line tells it that the errors are correlated. The form statement indicates the grouping variable </a:t>
            </a:r>
            <a:r>
              <a:rPr lang="mr-IN" baseline="0" dirty="0" smtClean="0"/>
              <a:t>–</a:t>
            </a:r>
            <a:r>
              <a:rPr lang="en-US" baseline="0" dirty="0" smtClean="0"/>
              <a:t> in this case it’s dyad. If you were using groups, you would put the group variable in there.</a:t>
            </a:r>
          </a:p>
          <a:p>
            <a:r>
              <a:rPr lang="en-US" baseline="0" dirty="0" smtClean="0"/>
              <a:t>Correlation tells it that we want compound symmetry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EC38C-8AE3-4A43-B60E-FB8AE2D7505D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4042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</a:t>
            </a:r>
            <a:r>
              <a:rPr lang="en-US" baseline="0" dirty="0" smtClean="0"/>
              <a:t> R we assign this model to an object, so we can call on it later </a:t>
            </a:r>
            <a:r>
              <a:rPr lang="mr-IN" baseline="0" dirty="0" smtClean="0"/>
              <a:t>–</a:t>
            </a:r>
            <a:r>
              <a:rPr lang="en-US" baseline="0" dirty="0" smtClean="0"/>
              <a:t> so to get the actual stats, we need to ask it for a summary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EC38C-8AE3-4A43-B60E-FB8AE2D7505D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121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EC38C-8AE3-4A43-B60E-FB8AE2D7505D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855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E87CB8-D8C6-4563-A432-A9C812BC0F1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807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line that tells it that this time we want different error variances for the </a:t>
            </a:r>
            <a:r>
              <a:rPr lang="en-US" baseline="0" smtClean="0"/>
              <a:t>two dyad members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EC38C-8AE3-4A43-B60E-FB8AE2D7505D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256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EC38C-8AE3-4A43-B60E-FB8AE2D7505D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1902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 of these treat dyad members as indistinguishable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EC38C-8AE3-4A43-B60E-FB8AE2D7505D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1869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EC38C-8AE3-4A43-B60E-FB8AE2D7505D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228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20F2BB-4D82-4A0C-88D8-B30F0776472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945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DBFB9C-3A99-49B7-A9F3-F9EC2668D3F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9449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B416A7-4FEE-49F5-A523-2E4D083DADE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247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606AE1-8954-47D9-9E77-28D27B9D0A7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15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8399A3-730A-4F1C-89B0-A9F18A32797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396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EC38C-8AE3-4A43-B60E-FB8AE2D7505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0143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1D2E6B-BDD2-4E07-ACAF-9F0042604E49}" type="slidenum">
              <a:rPr lang="en-US" altLang="en-US" smtClean="0"/>
              <a:pPr eaLnBrk="1" hangingPunct="1"/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73474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C71961-CB13-4660-BE4B-9D229BB24E54}" type="datetimeFigureOut">
              <a:rPr lang="en-US" smtClean="0"/>
              <a:pPr>
                <a:defRPr/>
              </a:pPr>
              <a:t>4/23/20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E6C7-58FA-46FE-8853-237F4731959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077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1703ED-4DD1-4307-A8E4-6121667D0B6D}" type="datetimeFigureOut">
              <a:rPr lang="en-US" smtClean="0"/>
              <a:pPr>
                <a:defRPr/>
              </a:pPr>
              <a:t>4/23/20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259233-CF18-468E-B2DC-39041A62CBC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106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1C5464-4063-4D58-AF43-13C53031AF8C}" type="datetimeFigureOut">
              <a:rPr lang="en-US" smtClean="0"/>
              <a:pPr>
                <a:defRPr/>
              </a:pPr>
              <a:t>4/23/20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ED69E7-3A1C-4F7F-B73F-842D1CAB42B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792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73163" y="1981200"/>
            <a:ext cx="7772400" cy="4114800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55B17-91EB-4F34-A693-7392E93B7A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53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F57669-B2E0-49DB-A6DE-3E2C742F6A57}" type="datetimeFigureOut">
              <a:rPr lang="en-US" smtClean="0"/>
              <a:pPr>
                <a:defRPr/>
              </a:pPr>
              <a:t>4/23/20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4AB4D9-BE4A-4DB1-ABDF-449B1A56E33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258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4B8E61-04D1-4182-95A0-606670D0C587}" type="datetimeFigureOut">
              <a:rPr lang="en-US" smtClean="0"/>
              <a:pPr>
                <a:defRPr/>
              </a:pPr>
              <a:t>4/23/20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AAA92C-EB79-46C6-8BE6-6422A34E94C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120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15F5BB-ECD5-449C-99F8-701BA80B16E2}" type="datetimeFigureOut">
              <a:rPr lang="en-US" smtClean="0"/>
              <a:pPr>
                <a:defRPr/>
              </a:pPr>
              <a:t>4/23/20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5FA388-5A4D-46E1-838E-9E4DA560E2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201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1A3D3B-0272-4186-AB3C-0B85843EDA91}" type="datetimeFigureOut">
              <a:rPr lang="en-US" smtClean="0"/>
              <a:pPr>
                <a:defRPr/>
              </a:pPr>
              <a:t>4/23/20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F06B62-4691-4364-9E9A-43DF98DA65D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389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6A15AD-1A8D-4CF2-9B75-9CD2F4263CD0}" type="datetimeFigureOut">
              <a:rPr lang="en-US" smtClean="0"/>
              <a:pPr>
                <a:defRPr/>
              </a:pPr>
              <a:t>4/23/20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1B83F-1DAA-4043-B04C-78395ABDFE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289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B2BE90-8622-4BC0-92BE-9903174413B7}" type="datetimeFigureOut">
              <a:rPr lang="en-US" smtClean="0"/>
              <a:pPr>
                <a:defRPr/>
              </a:pPr>
              <a:t>4/23/20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AD329-47B1-4D19-A913-B3A72C93E6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967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96D6A1-9C77-4B9C-A103-3837AAA615C9}" type="datetimeFigureOut">
              <a:rPr lang="en-US" smtClean="0"/>
              <a:pPr>
                <a:defRPr/>
              </a:pPr>
              <a:t>4/23/20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02E988-98C3-416B-B2AF-6A3C3FC7967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595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4FF77-3300-4425-B118-37D7F93F458F}" type="datetimeFigureOut">
              <a:rPr lang="en-US" smtClean="0"/>
              <a:pPr>
                <a:defRPr/>
              </a:pPr>
              <a:t>4/23/20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16ACB-0123-484E-AF52-C17FB5BFB1C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291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C88A589-DFC6-4851-87A5-85A5B48500CE}" type="datetimeFigureOut">
              <a:rPr lang="en-US" smtClean="0"/>
              <a:pPr>
                <a:defRPr/>
              </a:pPr>
              <a:t>4/23/20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6A1ED3-28B2-4A4D-A0F5-6BDC7501F64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108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stat.ethz.ch/pipermail/r-help/2006-May/094765.html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title 2"/>
          <p:cNvSpPr>
            <a:spLocks noGrp="1"/>
          </p:cNvSpPr>
          <p:nvPr>
            <p:ph type="subTitle" idx="1"/>
          </p:nvPr>
        </p:nvSpPr>
        <p:spPr>
          <a:xfrm>
            <a:off x="1295400" y="685800"/>
            <a:ext cx="6400800" cy="4419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8800" dirty="0">
                <a:solidFill>
                  <a:schemeClr val="tx1"/>
                </a:solidFill>
              </a:rPr>
              <a:t>Dyadic Data Analysis</a:t>
            </a:r>
          </a:p>
          <a:p>
            <a:pPr eaLnBrk="1" hangingPunct="1"/>
            <a:r>
              <a:rPr lang="en-US" sz="5400" dirty="0">
                <a:solidFill>
                  <a:schemeClr val="tx1"/>
                </a:solidFill>
              </a:rPr>
              <a:t>Tessa West &amp; </a:t>
            </a:r>
            <a:r>
              <a:rPr lang="en-US" sz="5400" dirty="0" err="1">
                <a:solidFill>
                  <a:schemeClr val="tx1"/>
                </a:solidFill>
              </a:rPr>
              <a:t>Oana</a:t>
            </a:r>
            <a:r>
              <a:rPr lang="en-US" sz="5400" dirty="0">
                <a:solidFill>
                  <a:schemeClr val="tx1"/>
                </a:solidFill>
              </a:rPr>
              <a:t> Dumitru </a:t>
            </a:r>
          </a:p>
          <a:p>
            <a:pPr eaLnBrk="1" hangingPunct="1"/>
            <a:endParaRPr lang="en-US" sz="8800" dirty="0">
              <a:solidFill>
                <a:schemeClr val="tx1"/>
              </a:solidFill>
            </a:endParaRPr>
          </a:p>
          <a:p>
            <a:pPr eaLnBrk="1" hangingPunct="1"/>
            <a:endParaRPr lang="en-US" sz="8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4D1B28-8E5C-4D4E-8296-817DF41C93D7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5" name="Picture 13" descr="NYU_Tor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49530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b="1" dirty="0"/>
              <a:t>Defining </a:t>
            </a:r>
            <a:r>
              <a:rPr lang="en-US" sz="5400" b="1" dirty="0" err="1"/>
              <a:t>Nonindependence</a:t>
            </a:r>
            <a:endParaRPr lang="en-US" sz="54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/>
              <a:t>In general  </a:t>
            </a:r>
          </a:p>
          <a:p>
            <a:pPr lvl="1" eaLnBrk="1" hangingPunct="1"/>
            <a:r>
              <a:rPr lang="en-US" sz="3200" dirty="0"/>
              <a:t>When two linked scores are more similar to (or different from) two unlinked scores, the data are </a:t>
            </a:r>
            <a:r>
              <a:rPr lang="en-US" sz="3200" dirty="0" err="1"/>
              <a:t>nonindependent</a:t>
            </a:r>
            <a:r>
              <a:rPr lang="en-US" sz="3200" dirty="0"/>
              <a:t>.</a:t>
            </a:r>
          </a:p>
          <a:p>
            <a:pPr lvl="1" eaLnBrk="1" hangingPunct="1"/>
            <a:r>
              <a:rPr lang="en-US" sz="3200" dirty="0"/>
              <a:t>The strength of the links is the measure of </a:t>
            </a:r>
            <a:r>
              <a:rPr lang="en-US" sz="3200" dirty="0" err="1"/>
              <a:t>nonindependence</a:t>
            </a:r>
            <a:r>
              <a:rPr lang="en-US" sz="3200" dirty="0"/>
              <a:t>.</a:t>
            </a:r>
          </a:p>
          <a:p>
            <a:pPr eaLnBrk="1" hangingPunct="1"/>
            <a:r>
              <a:rPr lang="en-US" dirty="0"/>
              <a:t>In the Standard Dyadic Design</a:t>
            </a:r>
          </a:p>
          <a:p>
            <a:pPr lvl="1" eaLnBrk="1" hangingPunct="1"/>
            <a:r>
              <a:rPr lang="en-US" sz="3200" dirty="0"/>
              <a:t>The two scores on the same variable from the two members of the dyad are correlated.</a:t>
            </a:r>
          </a:p>
          <a:p>
            <a:pPr lvl="1" eaLnBrk="1" hangingPunct="1"/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4C2DC-1ADA-4D20-B990-83460FDB7F6C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268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534400" cy="1143000"/>
          </a:xfrm>
        </p:spPr>
        <p:txBody>
          <a:bodyPr/>
          <a:lstStyle/>
          <a:p>
            <a:r>
              <a:rPr lang="en-US" sz="5600" b="1" dirty="0"/>
              <a:t>Effect of </a:t>
            </a:r>
            <a:r>
              <a:rPr lang="en-US" sz="5600" b="1" dirty="0" err="1"/>
              <a:t>Nonindependence</a:t>
            </a:r>
            <a:endParaRPr lang="en-US" sz="5600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 typeface="Monotype Sorts" pitchFamily="2" charset="2"/>
              <a:buNone/>
            </a:pPr>
            <a:r>
              <a:rPr lang="en-US" sz="4400">
                <a:solidFill>
                  <a:srgbClr val="FF0000"/>
                </a:solidFill>
              </a:rPr>
              <a:t>Effect Estimates Unbiased</a:t>
            </a:r>
          </a:p>
          <a:p>
            <a:pPr>
              <a:buFont typeface="Monotype Sorts" pitchFamily="2" charset="2"/>
              <a:buNone/>
            </a:pPr>
            <a:r>
              <a:rPr lang="en-US" sz="4400">
                <a:solidFill>
                  <a:srgbClr val="FF0000"/>
                </a:solidFill>
              </a:rPr>
              <a:t>Standard Errors Biased</a:t>
            </a:r>
            <a:endParaRPr lang="en-US">
              <a:solidFill>
                <a:srgbClr val="FF0000"/>
              </a:solidFill>
            </a:endParaRPr>
          </a:p>
          <a:p>
            <a:pPr lvl="1"/>
            <a:r>
              <a:rPr lang="en-US" sz="4000"/>
              <a:t>Sometimes too large</a:t>
            </a:r>
          </a:p>
          <a:p>
            <a:pPr lvl="1"/>
            <a:r>
              <a:rPr lang="en-US" sz="4000"/>
              <a:t>Sometimes too small</a:t>
            </a:r>
          </a:p>
          <a:p>
            <a:pPr lvl="1"/>
            <a:r>
              <a:rPr lang="en-US" sz="4000"/>
              <a:t>Sometimes hardly biased</a:t>
            </a:r>
          </a:p>
          <a:p>
            <a:pPr>
              <a:buFont typeface="Monotype Sorts" pitchFamily="2" charset="2"/>
              <a:buNone/>
            </a:pPr>
            <a:r>
              <a:rPr lang="en-US" sz="4400">
                <a:solidFill>
                  <a:srgbClr val="FF0000"/>
                </a:solidFill>
              </a:rPr>
              <a:t>Loss of Degrees of Freedom</a:t>
            </a:r>
            <a:endParaRPr lang="en-US" sz="44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17222C-0A2D-4446-BF80-0AEE330998B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652202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763000" cy="914400"/>
          </a:xfrm>
        </p:spPr>
        <p:txBody>
          <a:bodyPr/>
          <a:lstStyle/>
          <a:p>
            <a:r>
              <a:rPr lang="en-US" sz="4800" b="1" dirty="0"/>
              <a:t>Direction of Bias Depends on</a:t>
            </a:r>
            <a:endParaRPr 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4191000"/>
          </a:xfrm>
        </p:spPr>
        <p:txBody>
          <a:bodyPr>
            <a:normAutofit fontScale="92500" lnSpcReduction="10000"/>
          </a:bodyPr>
          <a:lstStyle/>
          <a:p>
            <a:pPr>
              <a:buFont typeface="Monotype Sorts" pitchFamily="2" charset="2"/>
              <a:buNone/>
            </a:pPr>
            <a:r>
              <a:rPr lang="en-US" sz="4000" dirty="0">
                <a:solidFill>
                  <a:srgbClr val="FF0000"/>
                </a:solidFill>
              </a:rPr>
              <a:t>Direction of </a:t>
            </a:r>
            <a:r>
              <a:rPr lang="en-US" sz="4000" dirty="0" err="1">
                <a:solidFill>
                  <a:srgbClr val="FF0000"/>
                </a:solidFill>
              </a:rPr>
              <a:t>Nonindependence</a:t>
            </a:r>
            <a:endParaRPr lang="en-US" sz="4000" dirty="0"/>
          </a:p>
          <a:p>
            <a:pPr lvl="1">
              <a:buFont typeface="Monotype Sorts" pitchFamily="2" charset="2"/>
              <a:buNone/>
            </a:pPr>
            <a:r>
              <a:rPr lang="en-US" sz="3200" b="1" dirty="0">
                <a:solidFill>
                  <a:srgbClr val="993300"/>
                </a:solidFill>
              </a:rPr>
              <a:t>Positive:</a:t>
            </a:r>
            <a:r>
              <a:rPr lang="en-US" sz="3200" dirty="0"/>
              <a:t> linked scores more similar</a:t>
            </a:r>
          </a:p>
          <a:p>
            <a:pPr lvl="1">
              <a:buFont typeface="Monotype Sorts" pitchFamily="2" charset="2"/>
              <a:buNone/>
            </a:pPr>
            <a:r>
              <a:rPr lang="en-US" sz="3200" b="1" dirty="0">
                <a:solidFill>
                  <a:srgbClr val="993300"/>
                </a:solidFill>
              </a:rPr>
              <a:t>Negative:</a:t>
            </a:r>
            <a:r>
              <a:rPr lang="en-US" sz="3200" dirty="0"/>
              <a:t> linked scores more dissimilar</a:t>
            </a:r>
            <a:endParaRPr lang="en-US" sz="4000" dirty="0"/>
          </a:p>
          <a:p>
            <a:pPr>
              <a:buFont typeface="Monotype Sorts" pitchFamily="2" charset="2"/>
              <a:buNone/>
            </a:pPr>
            <a:r>
              <a:rPr lang="en-US" sz="4000" dirty="0">
                <a:solidFill>
                  <a:srgbClr val="FF0000"/>
                </a:solidFill>
              </a:rPr>
              <a:t>Between and Within Dyads</a:t>
            </a:r>
          </a:p>
          <a:p>
            <a:pPr lvl="1">
              <a:buFont typeface="Monotype Sorts" pitchFamily="2" charset="2"/>
              <a:buNone/>
            </a:pPr>
            <a:r>
              <a:rPr lang="en-US" sz="3200" b="1" dirty="0">
                <a:solidFill>
                  <a:srgbClr val="993300"/>
                </a:solidFill>
              </a:rPr>
              <a:t>Between Dyads:</a:t>
            </a:r>
            <a:r>
              <a:rPr lang="en-US" sz="3200" dirty="0"/>
              <a:t> linked scores in the same condition</a:t>
            </a:r>
          </a:p>
          <a:p>
            <a:pPr lvl="1">
              <a:buFont typeface="Monotype Sorts" pitchFamily="2" charset="2"/>
              <a:buNone/>
            </a:pPr>
            <a:r>
              <a:rPr lang="en-US" sz="3200" b="1" dirty="0">
                <a:solidFill>
                  <a:srgbClr val="993300"/>
                </a:solidFill>
              </a:rPr>
              <a:t>Within Dyads:</a:t>
            </a:r>
            <a:r>
              <a:rPr lang="en-US" sz="3200" dirty="0"/>
              <a:t> linked scores in different conditions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3A77A4-D3BC-4FD5-BDDA-916FFB595DC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4403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-533400" y="609600"/>
            <a:ext cx="10058400" cy="19812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Effect of  Ignoring</a:t>
            </a:r>
            <a:br>
              <a:rPr lang="en-US" b="1" dirty="0"/>
            </a:br>
            <a:r>
              <a:rPr lang="en-US" b="1" dirty="0"/>
              <a:t> </a:t>
            </a:r>
            <a:r>
              <a:rPr lang="en-US" b="1" dirty="0" err="1"/>
              <a:t>Nonindependence</a:t>
            </a:r>
            <a:r>
              <a:rPr lang="en-US" b="1" dirty="0"/>
              <a:t> </a:t>
            </a:r>
            <a:br>
              <a:rPr lang="en-US" b="1" dirty="0"/>
            </a:br>
            <a:r>
              <a:rPr lang="en-US" b="1" dirty="0"/>
              <a:t>on Significance Tests</a:t>
            </a:r>
            <a:endParaRPr lang="en-US" dirty="0"/>
          </a:p>
        </p:txBody>
      </p:sp>
      <p:graphicFrame>
        <p:nvGraphicFramePr>
          <p:cNvPr id="25603" name="Object 2"/>
          <p:cNvGraphicFramePr>
            <a:graphicFrameLocks noGrp="1" noChangeAspect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90456025"/>
              </p:ext>
            </p:extLst>
          </p:nvPr>
        </p:nvGraphicFramePr>
        <p:xfrm>
          <a:off x="609600" y="2374900"/>
          <a:ext cx="8021638" cy="448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Document" r:id="rId4" imgW="8019288" imgH="4482084" progId="Word.Document.8">
                  <p:embed/>
                </p:oleObj>
              </mc:Choice>
              <mc:Fallback>
                <p:oleObj name="Document" r:id="rId4" imgW="8019288" imgH="448208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374900"/>
                        <a:ext cx="8021638" cy="448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7B0A84-EDF5-4199-B23E-18BA7C798A2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00797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77240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5400" b="1" dirty="0"/>
              <a:t>Consequences of Ignoring </a:t>
            </a:r>
            <a:r>
              <a:rPr lang="en-US" sz="5400" b="1" dirty="0" err="1"/>
              <a:t>Nonindependence</a:t>
            </a:r>
            <a:endParaRPr lang="en-US" sz="5400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7772400" cy="4114800"/>
          </a:xfrm>
        </p:spPr>
        <p:txBody>
          <a:bodyPr/>
          <a:lstStyle/>
          <a:p>
            <a:pPr eaLnBrk="1" hangingPunct="1"/>
            <a:r>
              <a:rPr lang="en-US" sz="3600"/>
              <a:t>As seen, there is bias in significance testing</a:t>
            </a:r>
          </a:p>
          <a:p>
            <a:pPr eaLnBrk="1" hangingPunct="1"/>
            <a:r>
              <a:rPr lang="en-US" sz="3600"/>
              <a:t>More importantly:  Analyses that focus on the individual as the unit of analysis lose much of what is important in the relationship (e.g., reciprocity or mutuality).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E9C72-DF8B-4307-92AC-327DDCB643FD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280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Multilevel Modeling with SPSS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058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D2906C-EB51-4F5A-8CA3-9140BDFF8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AFAF51D-CEE6-4666-AB64-9B14F8E5E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SPSS Data file called “TSD person period pairwise” </a:t>
            </a:r>
          </a:p>
          <a:p>
            <a:r>
              <a:rPr lang="en-US" dirty="0"/>
              <a:t>Open Syntax called “dyadic analyses”</a:t>
            </a:r>
          </a:p>
        </p:txBody>
      </p:sp>
    </p:spTree>
    <p:extLst>
      <p:ext uri="{BB962C8B-B14F-4D97-AF65-F5344CB8AC3E}">
        <p14:creationId xmlns:p14="http://schemas.microsoft.com/office/powerpoint/2010/main" val="3602901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077200" cy="3657600"/>
          </a:xfrm>
          <a:ln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MIXED overall_tutoring_1_00 WITH ladder_now_1_00C role</a:t>
            </a:r>
          </a:p>
          <a:p>
            <a:pPr marL="0" indent="0">
              <a:buNone/>
            </a:pPr>
            <a:r>
              <a:rPr lang="en-US" dirty="0"/>
              <a:t>  /FIXED= ladder_now_1_00C role ladder_now_1_00C*role</a:t>
            </a:r>
          </a:p>
          <a:p>
            <a:pPr marL="0" indent="0">
              <a:buNone/>
            </a:pPr>
            <a:r>
              <a:rPr lang="en-US" dirty="0"/>
              <a:t>  /PRINT=SOLUTION TESTCOV</a:t>
            </a:r>
          </a:p>
          <a:p>
            <a:pPr marL="0" indent="0">
              <a:buNone/>
            </a:pPr>
            <a:r>
              <a:rPr lang="en-US" dirty="0"/>
              <a:t>  /REPEATED=</a:t>
            </a:r>
            <a:r>
              <a:rPr lang="en-US" dirty="0" err="1"/>
              <a:t>partnum</a:t>
            </a:r>
            <a:r>
              <a:rPr lang="en-US" dirty="0"/>
              <a:t> | SUBJECT(dyad) COVTYPE(CSR).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25796" y="2819400"/>
            <a:ext cx="7880004" cy="76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4102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fixed effects in the model are ladder_now_100C role and ladder_now_100C*role</a:t>
            </a:r>
          </a:p>
        </p:txBody>
      </p:sp>
    </p:spTree>
    <p:extLst>
      <p:ext uri="{BB962C8B-B14F-4D97-AF65-F5344CB8AC3E}">
        <p14:creationId xmlns:p14="http://schemas.microsoft.com/office/powerpoint/2010/main" val="1758175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077200" cy="3657600"/>
          </a:xfrm>
          <a:ln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MIXED overall_tutoring_1_00 WITH ladder_now_1_00C role</a:t>
            </a:r>
          </a:p>
          <a:p>
            <a:pPr marL="0" indent="0">
              <a:buNone/>
            </a:pPr>
            <a:r>
              <a:rPr lang="en-US" dirty="0"/>
              <a:t>  /FIXED= ladder_now_1_00C role ladder_now_1_00C*role</a:t>
            </a:r>
          </a:p>
          <a:p>
            <a:pPr marL="0" indent="0">
              <a:buNone/>
            </a:pPr>
            <a:r>
              <a:rPr lang="en-US" dirty="0"/>
              <a:t>  /PRINT=SOLUTION TESTCOV</a:t>
            </a:r>
          </a:p>
          <a:p>
            <a:pPr marL="0" indent="0">
              <a:buNone/>
            </a:pPr>
            <a:r>
              <a:rPr lang="en-US" dirty="0"/>
              <a:t>  /REPEATED=</a:t>
            </a:r>
            <a:r>
              <a:rPr lang="en-US" dirty="0" err="1"/>
              <a:t>partnum</a:t>
            </a:r>
            <a:r>
              <a:rPr lang="en-US" dirty="0"/>
              <a:t> | SUBJECT(dyad) COVTYPE(CSR).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15636" y="3733800"/>
            <a:ext cx="81534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4102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line asks for output</a:t>
            </a:r>
          </a:p>
        </p:txBody>
      </p:sp>
    </p:spTree>
    <p:extLst>
      <p:ext uri="{BB962C8B-B14F-4D97-AF65-F5344CB8AC3E}">
        <p14:creationId xmlns:p14="http://schemas.microsoft.com/office/powerpoint/2010/main" val="32158681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077200" cy="3657600"/>
          </a:xfrm>
          <a:ln>
            <a:solidFill>
              <a:schemeClr val="tx2"/>
            </a:solidFill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/>
              <a:t>MIXED overall_tutoring_1_00 WITH ladder_now_1_00C role</a:t>
            </a:r>
          </a:p>
          <a:p>
            <a:pPr marL="0" indent="0">
              <a:buNone/>
            </a:pPr>
            <a:r>
              <a:rPr lang="en-US" sz="2800" dirty="0"/>
              <a:t>  /FIXED= ladder_now_1_00C role ladder_now_1_00C*role</a:t>
            </a:r>
          </a:p>
          <a:p>
            <a:pPr marL="0" indent="0">
              <a:buNone/>
            </a:pPr>
            <a:r>
              <a:rPr lang="en-US" sz="2800" dirty="0"/>
              <a:t>  /PRINT=SOLUTION TESTCOV</a:t>
            </a:r>
          </a:p>
          <a:p>
            <a:pPr marL="0" indent="0">
              <a:buNone/>
            </a:pPr>
            <a:r>
              <a:rPr lang="en-US" sz="2800" dirty="0"/>
              <a:t>  /REPEATED=</a:t>
            </a:r>
            <a:r>
              <a:rPr lang="en-US" sz="2800" dirty="0" err="1"/>
              <a:t>partnum</a:t>
            </a:r>
            <a:r>
              <a:rPr lang="en-US" sz="2800" dirty="0"/>
              <a:t> | SUBJECT(dyad) COVTYPE(CSR).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4572000"/>
            <a:ext cx="81534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4102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Partnum</a:t>
            </a:r>
            <a:r>
              <a:rPr lang="en-US" dirty="0"/>
              <a:t> is what tells us who the two partners are, the subject is the dyad</a:t>
            </a:r>
          </a:p>
        </p:txBody>
      </p:sp>
    </p:spTree>
    <p:extLst>
      <p:ext uri="{BB962C8B-B14F-4D97-AF65-F5344CB8AC3E}">
        <p14:creationId xmlns:p14="http://schemas.microsoft.com/office/powerpoint/2010/main" val="1769236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304800"/>
            <a:ext cx="7772400" cy="990600"/>
          </a:xfrm>
        </p:spPr>
        <p:txBody>
          <a:bodyPr/>
          <a:lstStyle/>
          <a:p>
            <a:pPr eaLnBrk="1" hangingPunct="1"/>
            <a:r>
              <a:rPr lang="en-US" sz="5400" dirty="0"/>
              <a:t>Overview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173163" y="1371600"/>
            <a:ext cx="7772400" cy="5029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Definitions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/>
              <a:t>Nonindependence</a:t>
            </a:r>
            <a:endParaRPr lang="en-US" dirty="0"/>
          </a:p>
          <a:p>
            <a:pPr eaLnBrk="1" hangingPunct="1"/>
            <a:r>
              <a:rPr lang="en-US" dirty="0"/>
              <a:t>Data Structures </a:t>
            </a:r>
          </a:p>
          <a:p>
            <a:pPr eaLnBrk="1" hangingPunct="1"/>
            <a:r>
              <a:rPr lang="en-US" dirty="0"/>
              <a:t>Multilevel Modeling</a:t>
            </a:r>
          </a:p>
          <a:p>
            <a:pPr eaLnBrk="1" hangingPunct="1"/>
            <a:r>
              <a:rPr lang="en-US" dirty="0"/>
              <a:t>Introduction to the Actor-Partner Interdependence Model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endParaRPr lang="en-US" sz="28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88FF0E-95EE-4DBB-AEA8-4A158299314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077200" cy="3657600"/>
          </a:xfrm>
          <a:ln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MIXED overall_tutoring_1_00 WITH ladder_now_1_00C role</a:t>
            </a:r>
          </a:p>
          <a:p>
            <a:pPr marL="0" indent="0">
              <a:buNone/>
            </a:pPr>
            <a:r>
              <a:rPr lang="en-US" dirty="0"/>
              <a:t>  /FIXED= ladder_now_1_00C role ladder_now_1_00C*role</a:t>
            </a:r>
          </a:p>
          <a:p>
            <a:pPr marL="0" indent="0">
              <a:buNone/>
            </a:pPr>
            <a:r>
              <a:rPr lang="en-US" dirty="0"/>
              <a:t>  /PRINT=SOLUTION TESTCOV</a:t>
            </a:r>
          </a:p>
          <a:p>
            <a:pPr marL="0" indent="0">
              <a:buNone/>
            </a:pPr>
            <a:r>
              <a:rPr lang="en-US" dirty="0"/>
              <a:t>  /REPEATED=</a:t>
            </a:r>
            <a:r>
              <a:rPr lang="en-US" dirty="0" err="1"/>
              <a:t>partnum</a:t>
            </a:r>
            <a:r>
              <a:rPr lang="en-US" dirty="0"/>
              <a:t> | SUBJECT(dyad) COVTYPE(CSR).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65760" y="4495800"/>
            <a:ext cx="81534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4102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CSR is specified as the covariance type. This will give us one error variance and an </a:t>
            </a:r>
            <a:r>
              <a:rPr lang="en-US" dirty="0" err="1"/>
              <a:t>intraclass</a:t>
            </a:r>
            <a:r>
              <a:rPr lang="en-US" dirty="0"/>
              <a:t> correlation. If you wanted separate error variances for the two different levels of </a:t>
            </a:r>
            <a:r>
              <a:rPr lang="en-US" dirty="0" err="1"/>
              <a:t>partnum</a:t>
            </a:r>
            <a:r>
              <a:rPr lang="en-US" dirty="0"/>
              <a:t>, change to </a:t>
            </a:r>
            <a:r>
              <a:rPr lang="en-US" b="1" dirty="0"/>
              <a:t>CSH </a:t>
            </a:r>
          </a:p>
        </p:txBody>
      </p:sp>
    </p:spTree>
    <p:extLst>
      <p:ext uri="{BB962C8B-B14F-4D97-AF65-F5344CB8AC3E}">
        <p14:creationId xmlns:p14="http://schemas.microsoft.com/office/powerpoint/2010/main" val="38432999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sz="6000" dirty="0"/>
              <a:t/>
            </a:r>
            <a:br>
              <a:rPr lang="en-US" altLang="en-US" sz="6000" dirty="0"/>
            </a:br>
            <a:r>
              <a:rPr lang="en-US" altLang="en-US" sz="6000" dirty="0">
                <a:solidFill>
                  <a:schemeClr val="tx1"/>
                </a:solidFill>
              </a:rPr>
              <a:t>Actor-Partner </a:t>
            </a:r>
            <a:br>
              <a:rPr lang="en-US" altLang="en-US" sz="6000" dirty="0">
                <a:solidFill>
                  <a:schemeClr val="tx1"/>
                </a:solidFill>
              </a:rPr>
            </a:br>
            <a:r>
              <a:rPr lang="en-US" altLang="en-US" sz="6000" dirty="0">
                <a:solidFill>
                  <a:schemeClr val="tx1"/>
                </a:solidFill>
              </a:rPr>
              <a:t>Interdependence Model</a:t>
            </a:r>
            <a:br>
              <a:rPr lang="en-US" altLang="en-US" sz="6000" dirty="0">
                <a:solidFill>
                  <a:schemeClr val="tx1"/>
                </a:solidFill>
              </a:rPr>
            </a:br>
            <a:r>
              <a:rPr lang="en-US" altLang="en-US" sz="6000" dirty="0">
                <a:solidFill>
                  <a:schemeClr val="tx1"/>
                </a:solidFill>
              </a:rPr>
              <a:t> (APIM)</a:t>
            </a:r>
          </a:p>
        </p:txBody>
      </p:sp>
    </p:spTree>
    <p:extLst>
      <p:ext uri="{BB962C8B-B14F-4D97-AF65-F5344CB8AC3E}">
        <p14:creationId xmlns:p14="http://schemas.microsoft.com/office/powerpoint/2010/main" val="10909052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5400" dirty="0">
                <a:solidFill>
                  <a:schemeClr val="tx1"/>
                </a:solidFill>
              </a:rPr>
              <a:t>APIM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altLang="en-US" dirty="0"/>
              <a:t>A model that simultaneously estimates the effect of a person’s own variable (actor effect) and the effect of same variable but from the partner (partner effect)</a:t>
            </a:r>
            <a:r>
              <a:rPr lang="en-US" altLang="en-US" i="1" dirty="0"/>
              <a:t> </a:t>
            </a:r>
            <a:r>
              <a:rPr lang="en-US" altLang="en-US" dirty="0"/>
              <a:t>on an outcome variable</a:t>
            </a:r>
          </a:p>
          <a:p>
            <a:pPr eaLnBrk="1" hangingPunct="1"/>
            <a:r>
              <a:rPr lang="en-US" altLang="en-US" dirty="0"/>
              <a:t>The actor and partner variables are the </a:t>
            </a:r>
            <a:r>
              <a:rPr lang="en-US" altLang="en-US" dirty="0">
                <a:solidFill>
                  <a:srgbClr val="FF0000"/>
                </a:solidFill>
              </a:rPr>
              <a:t>same</a:t>
            </a:r>
            <a:r>
              <a:rPr lang="en-US" altLang="en-US" dirty="0"/>
              <a:t> variable from </a:t>
            </a:r>
            <a:r>
              <a:rPr lang="en-US" altLang="en-US" dirty="0">
                <a:solidFill>
                  <a:srgbClr val="FF0000"/>
                </a:solidFill>
              </a:rPr>
              <a:t>different</a:t>
            </a:r>
            <a:r>
              <a:rPr lang="en-US" altLang="en-US" dirty="0"/>
              <a:t> persons.</a:t>
            </a:r>
          </a:p>
          <a:p>
            <a:pPr eaLnBrk="1" hangingPunct="1"/>
            <a:r>
              <a:rPr lang="en-US" altLang="en-US" dirty="0"/>
              <a:t>All individuals are treated as actors and partners.</a:t>
            </a:r>
          </a:p>
        </p:txBody>
      </p:sp>
      <p:sp>
        <p:nvSpPr>
          <p:cNvPr id="410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B086B4C-7F48-4343-8186-2CEA40657DB2}" type="slidenum">
              <a:rPr lang="en-US" altLang="en-US" smtClean="0"/>
              <a:pPr eaLnBrk="1" hangingPunct="1"/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949652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5400" dirty="0">
                <a:solidFill>
                  <a:schemeClr val="tx1"/>
                </a:solidFill>
              </a:rPr>
              <a:t>Data Requirements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altLang="en-US" sz="3600" dirty="0"/>
              <a:t>Two variables, X and Y, and X causes or predicts Y</a:t>
            </a:r>
          </a:p>
          <a:p>
            <a:pPr lvl="1" eaLnBrk="1" hangingPunct="1"/>
            <a:r>
              <a:rPr lang="en-US" altLang="en-US" sz="3600" dirty="0"/>
              <a:t>Both X and Y are mixed variables; i.e., both members of the dyad have scores on X and Y.</a:t>
            </a:r>
          </a:p>
          <a:p>
            <a:pPr eaLnBrk="1" hangingPunct="1"/>
            <a:endParaRPr lang="en-US" altLang="en-US" dirty="0"/>
          </a:p>
        </p:txBody>
      </p:sp>
      <p:sp>
        <p:nvSpPr>
          <p:cNvPr id="512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04ADEA3-73BD-4363-B35D-4B628BE70889}" type="slidenum">
              <a:rPr lang="en-US" altLang="en-US" smtClean="0"/>
              <a:pPr eaLnBrk="1" hangingPunct="1"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5968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1"/>
                </a:solidFill>
              </a:rPr>
              <a:t>Actor Effect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en-US" sz="3600" dirty="0"/>
              <a:t>Definition: The effect of a person’s X variable on that person’s Y variable</a:t>
            </a:r>
          </a:p>
          <a:p>
            <a:pPr lvl="1" eaLnBrk="1" hangingPunct="1"/>
            <a:r>
              <a:rPr lang="en-US" altLang="en-US" sz="3600" dirty="0"/>
              <a:t>the effect of patients’ depression on patients’ quality of life</a:t>
            </a:r>
          </a:p>
          <a:p>
            <a:pPr lvl="1" eaLnBrk="1" hangingPunct="1"/>
            <a:r>
              <a:rPr lang="en-US" altLang="en-US" sz="3600" dirty="0"/>
              <a:t>the effect of spouses’ depression on spouses’ quality of life</a:t>
            </a:r>
          </a:p>
          <a:p>
            <a:pPr eaLnBrk="1" hangingPunct="1"/>
            <a:r>
              <a:rPr lang="en-US" altLang="en-US" sz="3600" dirty="0"/>
              <a:t>Both members of the dyad have an actor effect.</a:t>
            </a:r>
          </a:p>
        </p:txBody>
      </p:sp>
      <p:sp>
        <p:nvSpPr>
          <p:cNvPr id="614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ECD0A06-4F0E-475A-9A3E-AB9510162CA8}" type="slidenum">
              <a:rPr lang="en-US" altLang="en-US" smtClean="0"/>
              <a:pPr eaLnBrk="1" hangingPunct="1"/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513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274638"/>
            <a:ext cx="3838575" cy="11430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1"/>
                </a:solidFill>
              </a:rPr>
              <a:t>Partner Effect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dirty="0"/>
              <a:t>Definition: The effect of a person’s </a:t>
            </a:r>
            <a:r>
              <a:rPr lang="en-US" altLang="en-US" i="1" dirty="0"/>
              <a:t>partner’s </a:t>
            </a:r>
            <a:r>
              <a:rPr lang="en-US" altLang="en-US" dirty="0"/>
              <a:t>X variable on the person’s Y variable or alternatively the effect of a person’s X variable on his or her partner’s Y variable</a:t>
            </a:r>
          </a:p>
          <a:p>
            <a:pPr lvl="1" eaLnBrk="1" hangingPunct="1"/>
            <a:r>
              <a:rPr lang="en-US" altLang="en-US" dirty="0"/>
              <a:t>the effect of patients’ depression on spouses’ quality of life</a:t>
            </a:r>
          </a:p>
          <a:p>
            <a:pPr lvl="1" eaLnBrk="1" hangingPunct="1"/>
            <a:r>
              <a:rPr lang="en-US" altLang="en-US" dirty="0"/>
              <a:t>the effect of spouses’ depression on patients’ quality of life</a:t>
            </a:r>
          </a:p>
          <a:p>
            <a:pPr lvl="1" eaLnBrk="1" hangingPunct="1">
              <a:buFontTx/>
              <a:buNone/>
            </a:pPr>
            <a:r>
              <a:rPr lang="en-US" altLang="en-US" dirty="0"/>
              <a:t>Both members of the dyad have a partner effect.</a:t>
            </a:r>
          </a:p>
        </p:txBody>
      </p:sp>
      <p:sp>
        <p:nvSpPr>
          <p:cNvPr id="717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5DC703C-3162-4863-8927-0A6F7643836A}" type="slidenum">
              <a:rPr lang="en-US" altLang="en-US" smtClean="0"/>
              <a:pPr eaLnBrk="1" hangingPunct="1"/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0408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1"/>
                </a:solidFill>
              </a:rPr>
              <a:t>Distinguishability and the APIM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altLang="en-US" sz="3600" dirty="0"/>
              <a:t>Distinguishable dyads </a:t>
            </a:r>
          </a:p>
          <a:p>
            <a:pPr lvl="1" eaLnBrk="1" hangingPunct="1"/>
            <a:r>
              <a:rPr lang="en-US" altLang="en-US" sz="3600" dirty="0"/>
              <a:t>Two actor effects</a:t>
            </a:r>
          </a:p>
          <a:p>
            <a:pPr lvl="2" eaLnBrk="1" hangingPunct="1"/>
            <a:r>
              <a:rPr lang="en-US" altLang="en-US" sz="3600" dirty="0"/>
              <a:t>An actor effect for tutors and one for students</a:t>
            </a:r>
          </a:p>
          <a:p>
            <a:pPr lvl="1" eaLnBrk="1" hangingPunct="1"/>
            <a:r>
              <a:rPr lang="en-US" altLang="en-US" sz="3600" dirty="0"/>
              <a:t>Two partner effects</a:t>
            </a:r>
          </a:p>
          <a:p>
            <a:pPr lvl="2" eaLnBrk="1" hangingPunct="1"/>
            <a:r>
              <a:rPr lang="en-US" altLang="en-US" sz="3600" dirty="0"/>
              <a:t>A partner effect from tutor to student and one from student to tutor</a:t>
            </a:r>
          </a:p>
        </p:txBody>
      </p:sp>
      <p:sp>
        <p:nvSpPr>
          <p:cNvPr id="819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AE52308-1AB9-449E-AC62-8EF0F5E4C19A}" type="slidenum">
              <a:rPr lang="en-US" altLang="en-US" smtClean="0"/>
              <a:pPr eaLnBrk="1" hangingPunct="1"/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0545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33400" y="17526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33400" y="2057400"/>
            <a:ext cx="1981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/>
              <a:t>Tutor Ladder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57200" y="34290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533400" y="3733800"/>
            <a:ext cx="152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/>
              <a:t>Student Ladder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5334000" y="18288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dirty="0"/>
              <a:t>APIM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5257800" y="3429000"/>
            <a:ext cx="25146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5562600" y="3733800"/>
            <a:ext cx="2133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/>
              <a:t>Student rating of overall satisfaction</a:t>
            </a:r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2819400" y="22098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2743200" y="39624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>
            <a:off x="2895600" y="2286000"/>
            <a:ext cx="236220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 flipV="1">
            <a:off x="2819400" y="2362200"/>
            <a:ext cx="251460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6003925" y="3770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457200" y="4953000"/>
            <a:ext cx="76200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Actor effects measure the effect of own personality on satisfaction.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/>
              <a:t>Partner effects measure the effect of partner’s personality on satisfaction.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5562600" y="1890019"/>
            <a:ext cx="18288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/>
              <a:t>Tutor rating of overall satisfaction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8FF9D28-18EE-4F98-AC8B-694725793F9A}"/>
              </a:ext>
            </a:extLst>
          </p:cNvPr>
          <p:cNvSpPr txBox="1"/>
          <p:nvPr/>
        </p:nvSpPr>
        <p:spPr>
          <a:xfrm>
            <a:off x="3276600" y="1828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Actor effect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0FF9FBD-6D44-40EB-B47D-BB1FC5CD8A29}"/>
              </a:ext>
            </a:extLst>
          </p:cNvPr>
          <p:cNvSpPr txBox="1"/>
          <p:nvPr/>
        </p:nvSpPr>
        <p:spPr>
          <a:xfrm>
            <a:off x="2476500" y="2960132"/>
            <a:ext cx="186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Partner effect</a:t>
            </a:r>
          </a:p>
        </p:txBody>
      </p:sp>
    </p:spTree>
    <p:extLst>
      <p:ext uri="{BB962C8B-B14F-4D97-AF65-F5344CB8AC3E}">
        <p14:creationId xmlns:p14="http://schemas.microsoft.com/office/powerpoint/2010/main" val="347446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 Time analysis</a:t>
            </a:r>
          </a:p>
          <a:p>
            <a:r>
              <a:rPr lang="en-US" dirty="0"/>
              <a:t>Growth Curve analysis </a:t>
            </a:r>
          </a:p>
          <a:p>
            <a:r>
              <a:rPr lang="en-US" dirty="0"/>
              <a:t>Stability and Influence</a:t>
            </a:r>
          </a:p>
          <a:p>
            <a:r>
              <a:rPr lang="en-US" dirty="0"/>
              <a:t>APIM</a:t>
            </a:r>
          </a:p>
          <a:p>
            <a:r>
              <a:rPr lang="en-US" dirty="0"/>
              <a:t>Repeated measures</a:t>
            </a:r>
          </a:p>
          <a:p>
            <a:pPr lvl="1"/>
            <a:r>
              <a:rPr lang="en-US" dirty="0"/>
              <a:t>See West (2013) in readings</a:t>
            </a:r>
          </a:p>
        </p:txBody>
      </p:sp>
    </p:spTree>
    <p:extLst>
      <p:ext uri="{BB962C8B-B14F-4D97-AF65-F5344CB8AC3E}">
        <p14:creationId xmlns:p14="http://schemas.microsoft.com/office/powerpoint/2010/main" val="374307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Modeling in R Studio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057400"/>
            <a:ext cx="8229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Treating dyad members as indistinguishable: equivalent of using CSR in SPSS</a:t>
            </a:r>
          </a:p>
          <a:p>
            <a:endParaRPr lang="en-US" dirty="0"/>
          </a:p>
          <a:p>
            <a:r>
              <a:rPr lang="en-US" dirty="0" err="1" smtClean="0"/>
              <a:t>indistinguishable_model</a:t>
            </a:r>
            <a:r>
              <a:rPr lang="en-US" dirty="0" smtClean="0"/>
              <a:t>  </a:t>
            </a:r>
            <a:r>
              <a:rPr lang="en-US" dirty="0"/>
              <a:t>&lt;- </a:t>
            </a:r>
            <a:r>
              <a:rPr lang="en-US" dirty="0" err="1"/>
              <a:t>gls</a:t>
            </a:r>
            <a:r>
              <a:rPr lang="en-US" dirty="0"/>
              <a:t>(overall_tutoring_1_00 </a:t>
            </a:r>
            <a:r>
              <a:rPr lang="en-US" dirty="0" smtClean="0"/>
              <a:t>~ 					</a:t>
            </a:r>
            <a:r>
              <a:rPr lang="en-US" dirty="0" err="1" smtClean="0"/>
              <a:t>rolenum</a:t>
            </a:r>
            <a:r>
              <a:rPr lang="en-US" dirty="0" smtClean="0"/>
              <a:t>*ladder_now_1_00C</a:t>
            </a:r>
            <a:r>
              <a:rPr lang="en-US" dirty="0"/>
              <a:t>, </a:t>
            </a:r>
            <a:r>
              <a:rPr lang="en-US" dirty="0" err="1"/>
              <a:t>na.action</a:t>
            </a:r>
            <a:r>
              <a:rPr lang="en-US" dirty="0"/>
              <a:t>=</a:t>
            </a:r>
            <a:r>
              <a:rPr lang="en-US" dirty="0" err="1"/>
              <a:t>na.omit</a:t>
            </a:r>
            <a:r>
              <a:rPr lang="en-US" dirty="0"/>
              <a:t>,                  </a:t>
            </a:r>
            <a:r>
              <a:rPr lang="en-US" dirty="0" smtClean="0"/>
              <a:t>			correlation=</a:t>
            </a:r>
            <a:r>
              <a:rPr lang="en-US" dirty="0" err="1" smtClean="0"/>
              <a:t>corCompSymm</a:t>
            </a:r>
            <a:r>
              <a:rPr lang="en-US" dirty="0" smtClean="0"/>
              <a:t> </a:t>
            </a:r>
            <a:r>
              <a:rPr lang="en-US" dirty="0"/>
              <a:t>(form=~1|dyad), </a:t>
            </a:r>
            <a:r>
              <a:rPr lang="en-US" dirty="0" smtClean="0"/>
              <a:t>				data=TSD)</a:t>
            </a:r>
          </a:p>
          <a:p>
            <a:endParaRPr lang="en-US" dirty="0"/>
          </a:p>
          <a:p>
            <a:r>
              <a:rPr lang="en-US" dirty="0" err="1" smtClean="0"/>
              <a:t>smallsummary</a:t>
            </a:r>
            <a:r>
              <a:rPr lang="en-US" dirty="0" smtClean="0"/>
              <a:t>(</a:t>
            </a:r>
            <a:r>
              <a:rPr lang="en-US" dirty="0" err="1" smtClean="0"/>
              <a:t>indistinguishable_model</a:t>
            </a:r>
            <a:r>
              <a:rPr lang="en-US" dirty="0" smtClean="0"/>
              <a:t>)</a:t>
            </a:r>
          </a:p>
          <a:p>
            <a:r>
              <a:rPr lang="en-US" dirty="0" smtClean="0"/>
              <a:t>summary(</a:t>
            </a:r>
            <a:r>
              <a:rPr lang="en-US" dirty="0" err="1" smtClean="0"/>
              <a:t>indistinguishable_model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027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Definitions:  Distinguishability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8335963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Can </a:t>
            </a:r>
            <a:r>
              <a:rPr lang="en-US" b="1" dirty="0">
                <a:solidFill>
                  <a:srgbClr val="FF0000"/>
                </a:solidFill>
              </a:rPr>
              <a:t>all</a:t>
            </a:r>
            <a:r>
              <a:rPr lang="en-US" dirty="0"/>
              <a:t> dyad members be distinguished from one another based on a meaningful factor?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/>
              <a:t>Distinguishable dyads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dirty="0"/>
              <a:t>Gender in heterosexual couples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dirty="0"/>
              <a:t>Patient and caregiver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dirty="0"/>
              <a:t>Race in mixed race dyads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dirty="0"/>
              <a:t>Role in tutor-student dyads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a systematic ordering of scores from the two dyad members can be developed based on the variable that distinguishes them.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989641-1D20-49EC-B40D-7A5BE3DDC29E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Modeling in R Studio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057400"/>
            <a:ext cx="8229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Treating dyad members as indistinguishable: equivalent of using CSR in SPSS</a:t>
            </a:r>
          </a:p>
          <a:p>
            <a:endParaRPr lang="en-US" dirty="0"/>
          </a:p>
          <a:p>
            <a:r>
              <a:rPr lang="en-US" dirty="0" err="1" smtClean="0"/>
              <a:t>indistinguishable_model</a:t>
            </a:r>
            <a:r>
              <a:rPr lang="en-US" dirty="0" smtClean="0"/>
              <a:t>  </a:t>
            </a:r>
            <a:r>
              <a:rPr lang="en-US" dirty="0"/>
              <a:t>&lt;- </a:t>
            </a:r>
            <a:r>
              <a:rPr lang="en-US" dirty="0" err="1"/>
              <a:t>gls</a:t>
            </a:r>
            <a:r>
              <a:rPr lang="en-US" dirty="0"/>
              <a:t>(overall_tutoring_1_00 </a:t>
            </a:r>
            <a:r>
              <a:rPr lang="en-US" dirty="0" smtClean="0"/>
              <a:t>~ 					</a:t>
            </a:r>
            <a:r>
              <a:rPr lang="en-US" dirty="0" err="1" smtClean="0"/>
              <a:t>rolenum</a:t>
            </a:r>
            <a:r>
              <a:rPr lang="en-US" dirty="0" smtClean="0"/>
              <a:t>*ladder_now_1_00C</a:t>
            </a:r>
            <a:r>
              <a:rPr lang="en-US" dirty="0"/>
              <a:t>, </a:t>
            </a:r>
            <a:r>
              <a:rPr lang="en-US" dirty="0" err="1"/>
              <a:t>na.action</a:t>
            </a:r>
            <a:r>
              <a:rPr lang="en-US" dirty="0"/>
              <a:t>=</a:t>
            </a:r>
            <a:r>
              <a:rPr lang="en-US" dirty="0" err="1"/>
              <a:t>na.omit</a:t>
            </a:r>
            <a:r>
              <a:rPr lang="en-US" dirty="0"/>
              <a:t>,                  </a:t>
            </a:r>
            <a:r>
              <a:rPr lang="en-US" dirty="0" smtClean="0"/>
              <a:t>			correlation=</a:t>
            </a:r>
            <a:r>
              <a:rPr lang="en-US" dirty="0" err="1" smtClean="0"/>
              <a:t>corCompSymm</a:t>
            </a:r>
            <a:r>
              <a:rPr lang="en-US" dirty="0" smtClean="0"/>
              <a:t> </a:t>
            </a:r>
            <a:r>
              <a:rPr lang="en-US" dirty="0"/>
              <a:t>(form=~1|dyad), </a:t>
            </a:r>
            <a:r>
              <a:rPr lang="en-US" dirty="0" smtClean="0"/>
              <a:t>				data=TSD)</a:t>
            </a:r>
          </a:p>
          <a:p>
            <a:endParaRPr lang="en-US" dirty="0"/>
          </a:p>
          <a:p>
            <a:r>
              <a:rPr lang="en-US" dirty="0" err="1" smtClean="0"/>
              <a:t>smallsummary</a:t>
            </a:r>
            <a:r>
              <a:rPr lang="en-US" dirty="0" smtClean="0"/>
              <a:t>(</a:t>
            </a:r>
            <a:r>
              <a:rPr lang="en-US" dirty="0" err="1" smtClean="0"/>
              <a:t>indistinguishable_model</a:t>
            </a:r>
            <a:r>
              <a:rPr lang="en-US" dirty="0" smtClean="0"/>
              <a:t>)</a:t>
            </a:r>
          </a:p>
          <a:p>
            <a:r>
              <a:rPr lang="en-US" dirty="0" smtClean="0"/>
              <a:t>summary(</a:t>
            </a:r>
            <a:r>
              <a:rPr lang="en-US" dirty="0" err="1" smtClean="0"/>
              <a:t>indistinguishable_model</a:t>
            </a:r>
            <a:r>
              <a:rPr lang="en-US" dirty="0"/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3200400" y="2971800"/>
            <a:ext cx="31242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31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Modeling in R Studio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057400"/>
            <a:ext cx="8229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Treating dyad members as indistinguishable: equivalent of using CSR in SPSS</a:t>
            </a:r>
          </a:p>
          <a:p>
            <a:endParaRPr lang="en-US" dirty="0"/>
          </a:p>
          <a:p>
            <a:r>
              <a:rPr lang="en-US" dirty="0" err="1" smtClean="0"/>
              <a:t>indistinguishable_model</a:t>
            </a:r>
            <a:r>
              <a:rPr lang="en-US" dirty="0" smtClean="0"/>
              <a:t>  </a:t>
            </a:r>
            <a:r>
              <a:rPr lang="en-US" dirty="0"/>
              <a:t>&lt;- </a:t>
            </a:r>
            <a:r>
              <a:rPr lang="en-US" dirty="0" err="1"/>
              <a:t>gls</a:t>
            </a:r>
            <a:r>
              <a:rPr lang="en-US" dirty="0"/>
              <a:t>(overall_tutoring_1_00 </a:t>
            </a:r>
            <a:r>
              <a:rPr lang="en-US" dirty="0" smtClean="0"/>
              <a:t>~ 					</a:t>
            </a:r>
            <a:r>
              <a:rPr lang="en-US" dirty="0" err="1" smtClean="0"/>
              <a:t>rolenum</a:t>
            </a:r>
            <a:r>
              <a:rPr lang="en-US" dirty="0" smtClean="0"/>
              <a:t>*ladder_now_1_00C</a:t>
            </a:r>
            <a:r>
              <a:rPr lang="en-US" dirty="0"/>
              <a:t>, </a:t>
            </a:r>
            <a:r>
              <a:rPr lang="en-US" dirty="0" err="1"/>
              <a:t>na.action</a:t>
            </a:r>
            <a:r>
              <a:rPr lang="en-US" dirty="0"/>
              <a:t>=</a:t>
            </a:r>
            <a:r>
              <a:rPr lang="en-US" dirty="0" err="1"/>
              <a:t>na.omit</a:t>
            </a:r>
            <a:r>
              <a:rPr lang="en-US" dirty="0"/>
              <a:t>,                  </a:t>
            </a:r>
            <a:r>
              <a:rPr lang="en-US" dirty="0" smtClean="0"/>
              <a:t>			correlation=</a:t>
            </a:r>
            <a:r>
              <a:rPr lang="en-US" dirty="0" err="1" smtClean="0"/>
              <a:t>corCompSymm</a:t>
            </a:r>
            <a:r>
              <a:rPr lang="en-US" dirty="0" smtClean="0"/>
              <a:t> </a:t>
            </a:r>
            <a:r>
              <a:rPr lang="en-US" dirty="0"/>
              <a:t>(form=~1|dyad), </a:t>
            </a:r>
            <a:r>
              <a:rPr lang="en-US" dirty="0" smtClean="0"/>
              <a:t>				data=TSD)</a:t>
            </a:r>
          </a:p>
          <a:p>
            <a:endParaRPr lang="en-US" dirty="0"/>
          </a:p>
          <a:p>
            <a:r>
              <a:rPr lang="en-US" dirty="0" err="1" smtClean="0"/>
              <a:t>smallsummary</a:t>
            </a:r>
            <a:r>
              <a:rPr lang="en-US" dirty="0" smtClean="0"/>
              <a:t>(</a:t>
            </a:r>
            <a:r>
              <a:rPr lang="en-US" dirty="0" err="1" smtClean="0"/>
              <a:t>indistinguishable_model</a:t>
            </a:r>
            <a:r>
              <a:rPr lang="en-US" dirty="0" smtClean="0"/>
              <a:t>)</a:t>
            </a:r>
          </a:p>
          <a:p>
            <a:r>
              <a:rPr lang="en-US" dirty="0" smtClean="0"/>
              <a:t>summary(</a:t>
            </a:r>
            <a:r>
              <a:rPr lang="en-US" dirty="0" err="1" smtClean="0"/>
              <a:t>indistinguishable_model</a:t>
            </a:r>
            <a:r>
              <a:rPr lang="en-US" dirty="0"/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3200400" y="3200400"/>
            <a:ext cx="4648200" cy="30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8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Modeling in R Studio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057400"/>
            <a:ext cx="822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Treating dyad members as indistinguishable: equivalent of using CSR in SPSS</a:t>
            </a:r>
          </a:p>
          <a:p>
            <a:endParaRPr lang="en-US" dirty="0"/>
          </a:p>
          <a:p>
            <a:r>
              <a:rPr lang="en-US" dirty="0" err="1" smtClean="0"/>
              <a:t>indistinguishable_model</a:t>
            </a:r>
            <a:r>
              <a:rPr lang="en-US" dirty="0" smtClean="0"/>
              <a:t>  </a:t>
            </a:r>
            <a:r>
              <a:rPr lang="en-US" dirty="0"/>
              <a:t>&lt;- </a:t>
            </a:r>
            <a:r>
              <a:rPr lang="en-US" dirty="0" err="1"/>
              <a:t>gls</a:t>
            </a:r>
            <a:r>
              <a:rPr lang="en-US" dirty="0"/>
              <a:t>(overall_tutoring_1_00 </a:t>
            </a:r>
            <a:r>
              <a:rPr lang="en-US" dirty="0" smtClean="0"/>
              <a:t>~ 					</a:t>
            </a:r>
            <a:r>
              <a:rPr lang="en-US" dirty="0" err="1" smtClean="0"/>
              <a:t>rolenum</a:t>
            </a:r>
            <a:r>
              <a:rPr lang="en-US" dirty="0" smtClean="0"/>
              <a:t>*ladder_now_1_00C</a:t>
            </a:r>
            <a:r>
              <a:rPr lang="en-US" dirty="0"/>
              <a:t>, </a:t>
            </a:r>
            <a:r>
              <a:rPr lang="en-US" dirty="0" err="1"/>
              <a:t>na.action</a:t>
            </a:r>
            <a:r>
              <a:rPr lang="en-US" dirty="0"/>
              <a:t>=</a:t>
            </a:r>
            <a:r>
              <a:rPr lang="en-US" dirty="0" err="1"/>
              <a:t>na.omit</a:t>
            </a:r>
            <a:r>
              <a:rPr lang="en-US" dirty="0"/>
              <a:t>,                  </a:t>
            </a:r>
            <a:r>
              <a:rPr lang="en-US" dirty="0" smtClean="0"/>
              <a:t>			correlation=</a:t>
            </a:r>
            <a:r>
              <a:rPr lang="en-US" dirty="0" err="1" smtClean="0"/>
              <a:t>corCompSymm</a:t>
            </a:r>
            <a:r>
              <a:rPr lang="en-US" dirty="0" smtClean="0"/>
              <a:t> </a:t>
            </a:r>
            <a:r>
              <a:rPr lang="en-US" dirty="0"/>
              <a:t>(form=~1|dyad), </a:t>
            </a:r>
            <a:r>
              <a:rPr lang="en-US" dirty="0" smtClean="0"/>
              <a:t>				data=TSD)</a:t>
            </a:r>
          </a:p>
          <a:p>
            <a:endParaRPr lang="en-US" dirty="0"/>
          </a:p>
          <a:p>
            <a:r>
              <a:rPr lang="en-US" dirty="0" smtClean="0"/>
              <a:t>summary(</a:t>
            </a:r>
            <a:r>
              <a:rPr lang="en-US" dirty="0" err="1" smtClean="0"/>
              <a:t>indistinguishable_model</a:t>
            </a:r>
            <a:r>
              <a:rPr lang="en-US" dirty="0"/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4060924"/>
            <a:ext cx="4648200" cy="30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64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Modeling in R Studio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5116" y="2057400"/>
            <a:ext cx="8229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Treating dyad members as distinguishable: equivalent of using CSH in SPSS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/>
              <a:t>distinguishable_model</a:t>
            </a:r>
            <a:r>
              <a:rPr lang="en-US" dirty="0"/>
              <a:t> &lt;- </a:t>
            </a:r>
            <a:r>
              <a:rPr lang="en-US" dirty="0" err="1"/>
              <a:t>gls</a:t>
            </a:r>
            <a:r>
              <a:rPr lang="en-US" dirty="0"/>
              <a:t>(overall_tutoring_1_00 ~ </a:t>
            </a:r>
            <a:r>
              <a:rPr lang="en-US" dirty="0" smtClean="0"/>
              <a:t>						</a:t>
            </a:r>
            <a:r>
              <a:rPr lang="en-US" dirty="0" err="1" smtClean="0"/>
              <a:t>rolenum</a:t>
            </a:r>
            <a:r>
              <a:rPr lang="en-US" dirty="0" smtClean="0"/>
              <a:t>*ladder_now_1_00C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	data </a:t>
            </a:r>
            <a:r>
              <a:rPr lang="en-US" dirty="0"/>
              <a:t>= TSD, 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	correlation </a:t>
            </a:r>
            <a:r>
              <a:rPr lang="en-US" dirty="0"/>
              <a:t>= </a:t>
            </a:r>
            <a:r>
              <a:rPr lang="en-US" dirty="0" err="1" smtClean="0"/>
              <a:t>corCompSymm</a:t>
            </a:r>
            <a:r>
              <a:rPr lang="en-US" dirty="0" smtClean="0"/>
              <a:t>(form</a:t>
            </a:r>
            <a:r>
              <a:rPr lang="en-US" dirty="0"/>
              <a:t>=~1|dyad</a:t>
            </a:r>
            <a:r>
              <a:rPr lang="en-US" dirty="0" smtClean="0"/>
              <a:t>), </a:t>
            </a:r>
          </a:p>
          <a:p>
            <a:r>
              <a:rPr lang="en-US" dirty="0"/>
              <a:t>	</a:t>
            </a:r>
            <a:r>
              <a:rPr lang="en-US" dirty="0" smtClean="0"/>
              <a:t>		weights </a:t>
            </a:r>
            <a:r>
              <a:rPr lang="en-US" dirty="0"/>
              <a:t>= </a:t>
            </a:r>
            <a:r>
              <a:rPr lang="en-US" dirty="0" err="1"/>
              <a:t>varIdent</a:t>
            </a:r>
            <a:r>
              <a:rPr lang="en-US" dirty="0"/>
              <a:t>(form=~</a:t>
            </a:r>
            <a:r>
              <a:rPr lang="en-US" dirty="0" smtClean="0"/>
              <a:t>1|rolenum), 				</a:t>
            </a:r>
            <a:r>
              <a:rPr lang="en-US" dirty="0" err="1" smtClean="0"/>
              <a:t>na.action</a:t>
            </a:r>
            <a:r>
              <a:rPr lang="en-US" dirty="0" smtClean="0"/>
              <a:t>=</a:t>
            </a:r>
            <a:r>
              <a:rPr lang="en-US" dirty="0" err="1" smtClean="0"/>
              <a:t>na.omit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smallsummary</a:t>
            </a:r>
            <a:r>
              <a:rPr lang="en-US" dirty="0" smtClean="0"/>
              <a:t>(</a:t>
            </a:r>
            <a:r>
              <a:rPr lang="en-US" dirty="0" err="1" smtClean="0"/>
              <a:t>distinguishable_model</a:t>
            </a:r>
            <a:r>
              <a:rPr lang="en-US" dirty="0" smtClean="0"/>
              <a:t>)summary(</a:t>
            </a:r>
            <a:r>
              <a:rPr lang="en-US" dirty="0" err="1" smtClean="0"/>
              <a:t>distinguishable_model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485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Modeling in R Studio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5116" y="2057400"/>
            <a:ext cx="8229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Treating dyad members as distinguishable: equivalent of using CSH in SPSS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/>
              <a:t>distinguishable_model</a:t>
            </a:r>
            <a:r>
              <a:rPr lang="en-US" dirty="0"/>
              <a:t> &lt;- </a:t>
            </a:r>
            <a:r>
              <a:rPr lang="en-US" dirty="0" err="1"/>
              <a:t>gls</a:t>
            </a:r>
            <a:r>
              <a:rPr lang="en-US" dirty="0"/>
              <a:t>(overall_tutoring_1_00 ~ </a:t>
            </a:r>
            <a:r>
              <a:rPr lang="en-US" dirty="0" smtClean="0"/>
              <a:t>						</a:t>
            </a:r>
            <a:r>
              <a:rPr lang="en-US" dirty="0" err="1" smtClean="0"/>
              <a:t>rolenum</a:t>
            </a:r>
            <a:r>
              <a:rPr lang="en-US" dirty="0" smtClean="0"/>
              <a:t>*ladder_now_1_00C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	data </a:t>
            </a:r>
            <a:r>
              <a:rPr lang="en-US" dirty="0"/>
              <a:t>= TSD, 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	correlation </a:t>
            </a:r>
            <a:r>
              <a:rPr lang="en-US" dirty="0"/>
              <a:t>= </a:t>
            </a:r>
            <a:r>
              <a:rPr lang="en-US" dirty="0" err="1" smtClean="0"/>
              <a:t>corCompSymm</a:t>
            </a:r>
            <a:r>
              <a:rPr lang="en-US" dirty="0" smtClean="0"/>
              <a:t>(form</a:t>
            </a:r>
            <a:r>
              <a:rPr lang="en-US" dirty="0"/>
              <a:t>=~1|dyad</a:t>
            </a:r>
            <a:r>
              <a:rPr lang="en-US" dirty="0" smtClean="0"/>
              <a:t>), </a:t>
            </a:r>
          </a:p>
          <a:p>
            <a:r>
              <a:rPr lang="en-US" dirty="0"/>
              <a:t>	</a:t>
            </a:r>
            <a:r>
              <a:rPr lang="en-US" dirty="0" smtClean="0"/>
              <a:t>		weights </a:t>
            </a:r>
            <a:r>
              <a:rPr lang="en-US" dirty="0"/>
              <a:t>= </a:t>
            </a:r>
            <a:r>
              <a:rPr lang="en-US" dirty="0" err="1"/>
              <a:t>varIdent</a:t>
            </a:r>
            <a:r>
              <a:rPr lang="en-US" dirty="0"/>
              <a:t>(form=~</a:t>
            </a:r>
            <a:r>
              <a:rPr lang="en-US" dirty="0" smtClean="0"/>
              <a:t>1|rolenum), 				</a:t>
            </a:r>
            <a:r>
              <a:rPr lang="en-US" dirty="0" err="1" smtClean="0"/>
              <a:t>na.action</a:t>
            </a:r>
            <a:r>
              <a:rPr lang="en-US" dirty="0" smtClean="0"/>
              <a:t>=</a:t>
            </a:r>
            <a:r>
              <a:rPr lang="en-US" dirty="0" err="1" smtClean="0"/>
              <a:t>na.omit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smallsummary</a:t>
            </a:r>
            <a:r>
              <a:rPr lang="en-US" dirty="0" smtClean="0"/>
              <a:t>(</a:t>
            </a:r>
            <a:r>
              <a:rPr lang="en-US" dirty="0" err="1" smtClean="0"/>
              <a:t>distinguishable_model</a:t>
            </a:r>
            <a:r>
              <a:rPr lang="en-US" dirty="0" smtClean="0"/>
              <a:t>)summary(</a:t>
            </a:r>
            <a:r>
              <a:rPr lang="en-US" dirty="0" err="1" smtClean="0"/>
              <a:t>distinguishable_model</a:t>
            </a:r>
            <a:r>
              <a:rPr lang="en-US" dirty="0"/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3200400" y="4038600"/>
            <a:ext cx="4038600" cy="30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29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458200" cy="4495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IMPORTANT NOTE</a:t>
            </a:r>
            <a:endParaRPr lang="en-US" b="1" dirty="0"/>
          </a:p>
          <a:p>
            <a:r>
              <a:rPr lang="en-US" dirty="0"/>
              <a:t>R and SPSS calculate degrees of freedom differently. SPSS uses the </a:t>
            </a:r>
            <a:r>
              <a:rPr lang="en-US" dirty="0" err="1"/>
              <a:t>Satterthwaite</a:t>
            </a:r>
            <a:r>
              <a:rPr lang="en-US" dirty="0"/>
              <a:t> method, R uses Between-Within degrees of freedom. This can cause slight differences in p-values because of how the F ratio is calculated. BUT R’s method is more conservative, so when in doubt...use R.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11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Alternatives: </a:t>
            </a:r>
            <a:r>
              <a:rPr lang="en-US" dirty="0" err="1" smtClean="0"/>
              <a:t>lme</a:t>
            </a:r>
            <a:r>
              <a:rPr lang="en-US" dirty="0" smtClean="0"/>
              <a:t> and </a:t>
            </a:r>
            <a:r>
              <a:rPr lang="en-US" dirty="0" err="1" smtClean="0"/>
              <a:t>lmer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err="1"/>
              <a:t>mixed_lme</a:t>
            </a:r>
            <a:r>
              <a:rPr lang="en-US" sz="2400" dirty="0"/>
              <a:t> &lt;-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lme</a:t>
            </a:r>
            <a:r>
              <a:rPr lang="en-US" sz="2400" dirty="0" smtClean="0"/>
              <a:t>(overall_tutoring_1_00~ladder_now_1_00C*</a:t>
            </a:r>
            <a:r>
              <a:rPr lang="en-US" sz="2400" dirty="0" err="1" smtClean="0"/>
              <a:t>rolenum</a:t>
            </a:r>
            <a:r>
              <a:rPr lang="en-US" sz="2400" dirty="0"/>
              <a:t>, </a:t>
            </a:r>
            <a:r>
              <a:rPr lang="en-US" sz="2400" b="1" dirty="0"/>
              <a:t>random=~1|dyad, </a:t>
            </a:r>
            <a:r>
              <a:rPr lang="en-US" sz="2400" dirty="0"/>
              <a:t>data=TSD); 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summary(</a:t>
            </a:r>
            <a:r>
              <a:rPr lang="en-US" sz="2400" dirty="0" err="1" smtClean="0"/>
              <a:t>mixed_lme</a:t>
            </a:r>
            <a:r>
              <a:rPr lang="en-US" sz="2400" dirty="0" smtClean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 smtClean="0"/>
              <a:t>mixed_lmer</a:t>
            </a:r>
            <a:r>
              <a:rPr lang="en-US" sz="2400" dirty="0" smtClean="0"/>
              <a:t> &lt;-</a:t>
            </a:r>
          </a:p>
          <a:p>
            <a:pPr marL="0" indent="0">
              <a:buNone/>
            </a:pPr>
            <a:r>
              <a:rPr lang="en-US" sz="2400" dirty="0" err="1" smtClean="0"/>
              <a:t>lmer</a:t>
            </a:r>
            <a:r>
              <a:rPr lang="en-US" sz="2400" dirty="0" smtClean="0"/>
              <a:t>(overall_tutoring_1_00</a:t>
            </a:r>
            <a:r>
              <a:rPr lang="en-US" sz="2400" dirty="0"/>
              <a:t>~</a:t>
            </a:r>
            <a:r>
              <a:rPr lang="en-US" sz="2400" b="1" dirty="0"/>
              <a:t>(1|dyad)+</a:t>
            </a:r>
            <a:r>
              <a:rPr lang="en-US" sz="2400" dirty="0"/>
              <a:t>ladder_now_1_00C*</a:t>
            </a:r>
            <a:r>
              <a:rPr lang="en-US" sz="2400" dirty="0" err="1"/>
              <a:t>rolenum</a:t>
            </a:r>
            <a:r>
              <a:rPr lang="en-US" sz="2400" dirty="0"/>
              <a:t>, data=TSD </a:t>
            </a:r>
            <a:r>
              <a:rPr lang="en-US" sz="2400" dirty="0" smtClean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summary(</a:t>
            </a:r>
            <a:r>
              <a:rPr lang="en-US" sz="2400" dirty="0" err="1" smtClean="0"/>
              <a:t>mixed_lmer</a:t>
            </a:r>
            <a:r>
              <a:rPr lang="en-US" sz="2400" dirty="0"/>
              <a:t>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6476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Alternatives: </a:t>
            </a:r>
            <a:r>
              <a:rPr lang="en-US" dirty="0" err="1" smtClean="0"/>
              <a:t>lme</a:t>
            </a:r>
            <a:r>
              <a:rPr lang="en-US" dirty="0" smtClean="0"/>
              <a:t> and </a:t>
            </a:r>
            <a:r>
              <a:rPr lang="en-US" dirty="0" err="1" smtClean="0"/>
              <a:t>lmer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lme</a:t>
            </a:r>
            <a:r>
              <a:rPr lang="en-US" dirty="0" smtClean="0"/>
              <a:t> </a:t>
            </a:r>
            <a:r>
              <a:rPr lang="en-US" dirty="0"/>
              <a:t>only accepts nested random effect; </a:t>
            </a:r>
            <a:endParaRPr lang="en-US" dirty="0" smtClean="0"/>
          </a:p>
          <a:p>
            <a:r>
              <a:rPr lang="en-US" dirty="0" err="1" smtClean="0"/>
              <a:t>lmer</a:t>
            </a:r>
            <a:r>
              <a:rPr lang="en-US" dirty="0" smtClean="0"/>
              <a:t> </a:t>
            </a:r>
            <a:r>
              <a:rPr lang="en-US" dirty="0"/>
              <a:t>handles crossed </a:t>
            </a:r>
            <a:r>
              <a:rPr lang="en-US" dirty="0" smtClean="0"/>
              <a:t>random effects</a:t>
            </a:r>
          </a:p>
          <a:p>
            <a:r>
              <a:rPr lang="en-US" dirty="0" err="1" smtClean="0"/>
              <a:t>lme</a:t>
            </a:r>
            <a:r>
              <a:rPr lang="en-US" dirty="0" smtClean="0"/>
              <a:t> </a:t>
            </a:r>
            <a:r>
              <a:rPr lang="en-US" dirty="0"/>
              <a:t>has a convenient </a:t>
            </a:r>
            <a:r>
              <a:rPr lang="en-US" dirty="0" smtClean="0"/>
              <a:t>method </a:t>
            </a:r>
            <a:r>
              <a:rPr lang="en-US" dirty="0"/>
              <a:t>of handling </a:t>
            </a:r>
            <a:r>
              <a:rPr lang="en-US" dirty="0" err="1"/>
              <a:t>heteroscedasticity</a:t>
            </a:r>
            <a:r>
              <a:rPr lang="en-US" dirty="0"/>
              <a:t>; </a:t>
            </a:r>
            <a:r>
              <a:rPr lang="en-US" dirty="0" err="1"/>
              <a:t>lmer</a:t>
            </a:r>
            <a:r>
              <a:rPr lang="en-US" dirty="0"/>
              <a:t> </a:t>
            </a:r>
            <a:r>
              <a:rPr lang="en-US" dirty="0" smtClean="0"/>
              <a:t>doesn't</a:t>
            </a:r>
          </a:p>
          <a:p>
            <a:r>
              <a:rPr lang="en-US" dirty="0" err="1" smtClean="0"/>
              <a:t>lme</a:t>
            </a:r>
            <a:r>
              <a:rPr lang="en-US" dirty="0" smtClean="0"/>
              <a:t> </a:t>
            </a:r>
            <a:r>
              <a:rPr lang="en-US" dirty="0"/>
              <a:t>gives you p-values; </a:t>
            </a:r>
            <a:r>
              <a:rPr lang="en-US" dirty="0" err="1"/>
              <a:t>lmer</a:t>
            </a:r>
            <a:r>
              <a:rPr lang="en-US" dirty="0"/>
              <a:t> doesn't (there is explanation of why </a:t>
            </a:r>
            <a:r>
              <a:rPr lang="en-US" dirty="0" smtClean="0"/>
              <a:t>at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stat.ethz.ch/pipermail/r-help/2006-May/094765.html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41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Python 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# first just with actor </a:t>
            </a:r>
            <a:r>
              <a:rPr lang="en-US" sz="2000"/>
              <a:t>ladder </a:t>
            </a:r>
            <a:endParaRPr lang="en-US" sz="2000" smtClean="0"/>
          </a:p>
          <a:p>
            <a:pPr marL="0" indent="0">
              <a:buNone/>
            </a:pPr>
            <a:r>
              <a:rPr lang="en-US" sz="2000" smtClean="0"/>
              <a:t>mixed_model1 </a:t>
            </a:r>
            <a:r>
              <a:rPr lang="en-US" sz="2000" dirty="0"/>
              <a:t>= </a:t>
            </a:r>
            <a:r>
              <a:rPr lang="en-US" sz="2000" dirty="0" err="1"/>
              <a:t>smf.mixedlm</a:t>
            </a:r>
            <a:r>
              <a:rPr lang="en-US" sz="2000" dirty="0"/>
              <a:t>("overall_tutoring_1_00 ~ ladder_now_1_00C + role + ladder_now_1_00C*role", data, groups = data['dyad</a:t>
            </a:r>
            <a:r>
              <a:rPr lang="en-US" sz="2000" dirty="0" smtClean="0"/>
              <a:t>'])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err="1" smtClean="0"/>
              <a:t>mdf</a:t>
            </a:r>
            <a:r>
              <a:rPr lang="en-US" sz="2000" dirty="0" smtClean="0"/>
              <a:t> </a:t>
            </a:r>
            <a:r>
              <a:rPr lang="en-US" sz="2000" dirty="0"/>
              <a:t>= mixed_model1.fit()print(</a:t>
            </a:r>
            <a:r>
              <a:rPr lang="en-US" sz="2000" dirty="0" err="1"/>
              <a:t>mdf.summary</a:t>
            </a:r>
            <a:r>
              <a:rPr lang="en-US" sz="2000" dirty="0"/>
              <a:t>())# now add partner laddermixed_model2 = </a:t>
            </a:r>
            <a:r>
              <a:rPr lang="en-US" sz="2000" dirty="0" err="1"/>
              <a:t>smf.mixedlm</a:t>
            </a:r>
            <a:r>
              <a:rPr lang="en-US" sz="2000" dirty="0"/>
              <a:t>("overall_tutoring_1_00 ~ ladder_now_1_00C + </a:t>
            </a:r>
            <a:r>
              <a:rPr lang="en-US" sz="2000" dirty="0" err="1"/>
              <a:t>role_tutor</a:t>
            </a:r>
            <a:r>
              <a:rPr lang="en-US" sz="2000" dirty="0"/>
              <a:t> + ladder_now_1_00C*</a:t>
            </a:r>
            <a:r>
              <a:rPr lang="en-US" sz="2000" dirty="0" err="1"/>
              <a:t>role_tutor</a:t>
            </a:r>
            <a:r>
              <a:rPr lang="en-US" sz="2000" dirty="0"/>
              <a:t>", data, groups = data['dyad'])mdf2 = mixed_model2.fit()print(mdf2.summary())</a:t>
            </a:r>
          </a:p>
        </p:txBody>
      </p:sp>
    </p:spTree>
    <p:extLst>
      <p:ext uri="{BB962C8B-B14F-4D97-AF65-F5344CB8AC3E}">
        <p14:creationId xmlns:p14="http://schemas.microsoft.com/office/powerpoint/2010/main" val="95352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b="1" dirty="0" err="1"/>
              <a:t>Indistinguishability</a:t>
            </a:r>
            <a:endParaRPr lang="en-US" sz="4000" b="1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716963" cy="54864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3200" dirty="0"/>
              <a:t>Examples of indistinguishable dyads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dirty="0"/>
              <a:t>Gay couples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dirty="0"/>
              <a:t>Twins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dirty="0"/>
              <a:t>Same-gender friends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dirty="0"/>
              <a:t>Two people in the same experimental condition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/>
              <a:t>There is no systematic or meaningful way to order the two scores</a:t>
            </a:r>
            <a:endParaRPr lang="en-US" dirty="0"/>
          </a:p>
          <a:p>
            <a:pPr eaLnBrk="1" hangingPunct="1">
              <a:lnSpc>
                <a:spcPct val="90000"/>
              </a:lnSpc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226A47-024F-497C-97B9-6558DB930163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en-US" sz="4800" b="1" dirty="0"/>
              <a:t>All or Nothing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27038" y="1600200"/>
            <a:ext cx="8716962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600" dirty="0"/>
              <a:t>If most dyad members can be distinguished by a variable (e.g., gender), but a few cannot, then can we say that the dyad members are distinguishable?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dirty="0"/>
              <a:t>No we cannot!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en-US" sz="3600" dirty="0"/>
          </a:p>
        </p:txBody>
      </p:sp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989D538-79F5-4D59-87C7-F4C71DF06E60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564563" cy="1066800"/>
          </a:xfrm>
        </p:spPr>
        <p:txBody>
          <a:bodyPr/>
          <a:lstStyle/>
          <a:p>
            <a:pPr eaLnBrk="1" hangingPunct="1"/>
            <a:r>
              <a:rPr lang="en-US" sz="4800" b="1" dirty="0"/>
              <a:t>Types of Variables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524000"/>
            <a:ext cx="76200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/>
              <a:t>Between Dyads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/>
              <a:t>Variable varies from dyad to dyad, BUT within each dyad all individuals have the same score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800" dirty="0"/>
              <a:t>Length of relationship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800" dirty="0"/>
              <a:t>Gender in homosexual couples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800" dirty="0"/>
              <a:t>Similarity of the members</a:t>
            </a:r>
          </a:p>
          <a:p>
            <a:pPr lvl="2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sz="4000" dirty="0"/>
              <a:t>X</a:t>
            </a:r>
            <a:r>
              <a:rPr lang="en-US" sz="4000" baseline="-25000" dirty="0"/>
              <a:t>1</a:t>
            </a:r>
            <a:r>
              <a:rPr lang="en-US" sz="4000" dirty="0"/>
              <a:t> = X</a:t>
            </a:r>
            <a:r>
              <a:rPr lang="en-US" sz="4000" baseline="-25000" dirty="0"/>
              <a:t>2</a:t>
            </a:r>
          </a:p>
          <a:p>
            <a:pPr marL="640080" lvl="2" indent="0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sz="4000" baseline="-25000" dirty="0"/>
              <a:t>(called a </a:t>
            </a:r>
            <a:r>
              <a:rPr lang="en-US" sz="4000" i="1" baseline="-25000" dirty="0"/>
              <a:t>level 2</a:t>
            </a:r>
            <a:r>
              <a:rPr lang="en-US" sz="4000" baseline="-25000" dirty="0"/>
              <a:t> variable in multilevel modeling)</a:t>
            </a:r>
          </a:p>
          <a:p>
            <a:pPr lvl="2" algn="ctr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en-US" sz="4000" baseline="-25000" dirty="0"/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en-US" sz="20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43B8D-2DC0-4BB2-A911-82AE325FC356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8335963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b="1" dirty="0"/>
              <a:t>Within Dyads</a:t>
            </a:r>
            <a:r>
              <a:rPr lang="en-US" sz="4800" dirty="0"/>
              <a:t/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8534400" cy="5334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Variable varies from person to person within a dyad, BUT there is no variation on the dyad average from dyad to dyad.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/>
              <a:t>Gender in heterosexual couples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/>
              <a:t>Percent time talking in a dyad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/>
              <a:t>Reward allocation if each dyad is assigned the same total amount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/>
              <a:t>X</a:t>
            </a:r>
            <a:r>
              <a:rPr lang="en-US" baseline="-25000" dirty="0"/>
              <a:t>1</a:t>
            </a:r>
            <a:r>
              <a:rPr lang="en-US" dirty="0"/>
              <a:t> + X</a:t>
            </a:r>
            <a:r>
              <a:rPr lang="en-US" baseline="-25000" dirty="0"/>
              <a:t>2 </a:t>
            </a:r>
            <a:r>
              <a:rPr lang="en-US" dirty="0"/>
              <a:t>equals the same value for each dyad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/>
              <a:t>If in the data, there is a dichotomous within-dyads variable, then dyad members can be distinguished on that variable.</a:t>
            </a:r>
            <a:endParaRPr lang="en-US" baseline="-25000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32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CE0D0A-0E57-443B-B6E2-978B36CB5F9B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686800" cy="1143000"/>
          </a:xfrm>
        </p:spPr>
        <p:txBody>
          <a:bodyPr/>
          <a:lstStyle/>
          <a:p>
            <a:pPr eaLnBrk="1" hangingPunct="1"/>
            <a:r>
              <a:rPr lang="en-US" sz="4800" b="1" dirty="0"/>
              <a:t>Mixed Variable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77724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/>
              <a:t>Variable varies both between dyads and within dyads.  In a given dyad, the two members may differ in their scores, and there is variation across dyads in the average score.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/>
              <a:t>Age in married couples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/>
              <a:t>Motivation of opponents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/>
              <a:t>Gender (if both homosexual and heterosexual couples are included in the study)</a:t>
            </a:r>
          </a:p>
          <a:p>
            <a:pPr eaLnBrk="1" hangingPunct="1">
              <a:lnSpc>
                <a:spcPct val="80000"/>
              </a:lnSpc>
            </a:pPr>
            <a:r>
              <a:rPr lang="en-US"/>
              <a:t>Most outcome variables are mixed variables.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00534C-4730-44DC-9E82-172606E6F5FD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-228600" y="0"/>
            <a:ext cx="9525000" cy="7772400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sz="7200" dirty="0"/>
              <a:t>Defining, Measuring, and Dealing  with Nonindependence</a:t>
            </a:r>
            <a:r>
              <a:rPr lang="en-US" sz="7200" dirty="0">
                <a:solidFill>
                  <a:srgbClr val="00B050"/>
                </a:solidFill>
              </a:rPr>
              <a:t/>
            </a:r>
            <a:br>
              <a:rPr lang="en-US" sz="7200" dirty="0">
                <a:solidFill>
                  <a:srgbClr val="00B050"/>
                </a:solidFill>
              </a:rPr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AB74D4-AFB4-4B20-B7F9-89A172B2142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07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4142</TotalTime>
  <Words>1521</Words>
  <Application>Microsoft Macintosh PowerPoint</Application>
  <PresentationFormat>On-screen Show (4:3)</PresentationFormat>
  <Paragraphs>267</Paragraphs>
  <Slides>38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Calibri</vt:lpstr>
      <vt:lpstr>Mangal</vt:lpstr>
      <vt:lpstr>Monotype Sorts</vt:lpstr>
      <vt:lpstr>Arial</vt:lpstr>
      <vt:lpstr>Office Theme</vt:lpstr>
      <vt:lpstr>Document</vt:lpstr>
      <vt:lpstr>PowerPoint Presentation</vt:lpstr>
      <vt:lpstr>Overview</vt:lpstr>
      <vt:lpstr>Definitions:  Distinguishability</vt:lpstr>
      <vt:lpstr>Indistinguishability</vt:lpstr>
      <vt:lpstr>All or Nothing</vt:lpstr>
      <vt:lpstr>Types of Variables</vt:lpstr>
      <vt:lpstr>Within Dyads </vt:lpstr>
      <vt:lpstr>Mixed Variable</vt:lpstr>
      <vt:lpstr>Defining, Measuring, and Dealing  with Nonindependence   </vt:lpstr>
      <vt:lpstr>Defining Nonindependence</vt:lpstr>
      <vt:lpstr>Effect of Nonindependence</vt:lpstr>
      <vt:lpstr>Direction of Bias Depends on</vt:lpstr>
      <vt:lpstr>Effect of  Ignoring  Nonindependence  on Significance Tests</vt:lpstr>
      <vt:lpstr>Consequences of Ignoring Nonindependence</vt:lpstr>
      <vt:lpstr>Multilevel Modeling with SPSS</vt:lpstr>
      <vt:lpstr>Data Structure</vt:lpstr>
      <vt:lpstr>Example</vt:lpstr>
      <vt:lpstr>Example</vt:lpstr>
      <vt:lpstr>Example</vt:lpstr>
      <vt:lpstr>V Example</vt:lpstr>
      <vt:lpstr>        Actor-Partner  Interdependence Model  (APIM)</vt:lpstr>
      <vt:lpstr>APIM</vt:lpstr>
      <vt:lpstr>Data Requirements</vt:lpstr>
      <vt:lpstr>Actor Effect</vt:lpstr>
      <vt:lpstr>Partner Effect</vt:lpstr>
      <vt:lpstr>Distinguishability and the APIM</vt:lpstr>
      <vt:lpstr>APIM</vt:lpstr>
      <vt:lpstr>Additional Topics</vt:lpstr>
      <vt:lpstr>Multilevel Modeling in R Studio</vt:lpstr>
      <vt:lpstr>Multilevel Modeling in R Studio</vt:lpstr>
      <vt:lpstr>Multilevel Modeling in R Studio</vt:lpstr>
      <vt:lpstr>Multilevel Modeling in R Studio</vt:lpstr>
      <vt:lpstr>Multilevel Modeling in R Studio</vt:lpstr>
      <vt:lpstr>Multilevel Modeling in R Studio</vt:lpstr>
      <vt:lpstr>PowerPoint Presentation</vt:lpstr>
      <vt:lpstr>Alternatives: lme and lmer</vt:lpstr>
      <vt:lpstr>Alternatives: lme and lmer</vt:lpstr>
      <vt:lpstr>Quick Python Version</vt:lpstr>
    </vt:vector>
  </TitlesOfParts>
  <Company>Michigan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Dyadic Data Analysis  DATIC Workshop August 4-8, 2008</dc:title>
  <dc:creator>Deborah A. Kashy</dc:creator>
  <cp:lastModifiedBy>Microsoft Office User</cp:lastModifiedBy>
  <cp:revision>339</cp:revision>
  <dcterms:created xsi:type="dcterms:W3CDTF">2008-07-28T15:50:10Z</dcterms:created>
  <dcterms:modified xsi:type="dcterms:W3CDTF">2020-04-24T14:12:51Z</dcterms:modified>
</cp:coreProperties>
</file>